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0"/>
  </p:notesMasterIdLst>
  <p:sldIdLst>
    <p:sldId id="256" r:id="rId3"/>
    <p:sldId id="257" r:id="rId4"/>
    <p:sldId id="260" r:id="rId5"/>
    <p:sldId id="261" r:id="rId6"/>
    <p:sldId id="306" r:id="rId7"/>
    <p:sldId id="307" r:id="rId8"/>
    <p:sldId id="299" r:id="rId9"/>
    <p:sldId id="300" r:id="rId10"/>
    <p:sldId id="301" r:id="rId11"/>
    <p:sldId id="302" r:id="rId12"/>
    <p:sldId id="303" r:id="rId13"/>
    <p:sldId id="304" r:id="rId14"/>
    <p:sldId id="262" r:id="rId15"/>
    <p:sldId id="269" r:id="rId16"/>
    <p:sldId id="533" r:id="rId17"/>
    <p:sldId id="540" r:id="rId18"/>
    <p:sldId id="541" r:id="rId19"/>
    <p:sldId id="542" r:id="rId20"/>
    <p:sldId id="543" r:id="rId21"/>
    <p:sldId id="621" r:id="rId22"/>
    <p:sldId id="691" r:id="rId23"/>
    <p:sldId id="692" r:id="rId24"/>
    <p:sldId id="277" r:id="rId25"/>
    <p:sldId id="278" r:id="rId26"/>
    <p:sldId id="279" r:id="rId27"/>
    <p:sldId id="280" r:id="rId28"/>
    <p:sldId id="281" r:id="rId29"/>
    <p:sldId id="282" r:id="rId30"/>
    <p:sldId id="285" r:id="rId31"/>
    <p:sldId id="286" r:id="rId32"/>
    <p:sldId id="287" r:id="rId33"/>
    <p:sldId id="289" r:id="rId34"/>
    <p:sldId id="291" r:id="rId35"/>
    <p:sldId id="292" r:id="rId36"/>
    <p:sldId id="293" r:id="rId37"/>
    <p:sldId id="294" r:id="rId38"/>
    <p:sldId id="298" r:id="rId39"/>
    <p:sldId id="693" r:id="rId40"/>
    <p:sldId id="696" r:id="rId41"/>
    <p:sldId id="697" r:id="rId42"/>
    <p:sldId id="695" r:id="rId43"/>
    <p:sldId id="1907" r:id="rId44"/>
    <p:sldId id="1908" r:id="rId45"/>
    <p:sldId id="1906" r:id="rId46"/>
    <p:sldId id="1905" r:id="rId47"/>
    <p:sldId id="1898" r:id="rId48"/>
    <p:sldId id="567"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Century Gothic" panose="020B0502020202020204" pitchFamily="34" charset="0"/>
      <p:regular r:id="rId55"/>
      <p:bold r:id="rId56"/>
      <p:italic r:id="rId57"/>
      <p:boldItalic r:id="rId58"/>
    </p:embeddedFont>
    <p:embeddedFont>
      <p:font typeface="Garamond" panose="02020404030301010803" pitchFamily="18" charset="0"/>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Wingdings 3" pitchFamily="2" charset="2"/>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bb8d4574b_0_0:notes"/>
          <p:cNvSpPr txBox="1">
            <a:spLocks noGrp="1"/>
          </p:cNvSpPr>
          <p:nvPr>
            <p:ph type="body" idx="1"/>
          </p:nvPr>
        </p:nvSpPr>
        <p:spPr>
          <a:xfrm>
            <a:off x="685787" y="4343386"/>
            <a:ext cx="5486400" cy="4114800"/>
          </a:xfrm>
          <a:prstGeom prst="rect">
            <a:avLst/>
          </a:prstGeom>
          <a:noFill/>
          <a:ln>
            <a:noFill/>
          </a:ln>
        </p:spPr>
        <p:txBody>
          <a:bodyPr spcFirstLastPara="1" wrap="square" lIns="81475" tIns="81475" rIns="81475" bIns="81475" anchor="t" anchorCtr="0">
            <a:noAutofit/>
          </a:bodyPr>
          <a:lstStyle/>
          <a:p>
            <a:pPr marL="0" lvl="0" indent="0" algn="l" rtl="0">
              <a:lnSpc>
                <a:spcPct val="100000"/>
              </a:lnSpc>
              <a:spcBef>
                <a:spcPts val="0"/>
              </a:spcBef>
              <a:spcAft>
                <a:spcPts val="0"/>
              </a:spcAft>
              <a:buSzPts val="1000"/>
              <a:buNone/>
            </a:pPr>
            <a:endParaRPr/>
          </a:p>
        </p:txBody>
      </p:sp>
      <p:sp>
        <p:nvSpPr>
          <p:cNvPr id="119" name="Google Shape;119;g5bb8d45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f9effbd6bf_0_59: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gf9effbd6b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9effbd6bf_0_80: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 name="Google Shape;147;gf9effbd6b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9effbd6bf_0_68: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f9effbd6b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9effbd6bf_0_91: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f9effbd6bf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3: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8644721b6_0_11: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ge8644721b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6: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8: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9: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bb8d4574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bb8d4574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0: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3" name="Google Shape;25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8644721b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e8644721b6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9883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8644721b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e8644721b6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6956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8644721b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e8644721b6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0463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8644721b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e8644721b6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755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8644721b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e8644721b6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5471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8644721b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e8644721b6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275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afec4eb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afec4eb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bb8d4574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bb8d4574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bb8d4574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bb8d4574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054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bb8d4574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bb8d4574b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bb8d4574b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5bb8d4574b_0_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9effbd6bf_0_39: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gf9effbd6b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f9effbd6bf_0_50:notes"/>
          <p:cNvSpPr txBox="1">
            <a:spLocks noGrp="1"/>
          </p:cNvSpPr>
          <p:nvPr>
            <p:ph type="body" idx="1"/>
          </p:nvPr>
        </p:nvSpPr>
        <p:spPr>
          <a:xfrm>
            <a:off x="685787" y="434338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f9effbd6b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5" name="Google Shape;55;p14"/>
          <p:cNvSpPr txBox="1">
            <a:spLocks noGrp="1"/>
          </p:cNvSpPr>
          <p:nvPr>
            <p:ph type="subTitle" idx="1"/>
          </p:nvPr>
        </p:nvSpPr>
        <p:spPr>
          <a:xfrm>
            <a:off x="457110" y="1203390"/>
            <a:ext cx="8229300" cy="29832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9" name="Google Shape;59;p16"/>
          <p:cNvSpPr txBox="1">
            <a:spLocks noGrp="1"/>
          </p:cNvSpPr>
          <p:nvPr>
            <p:ph type="body" idx="1"/>
          </p:nvPr>
        </p:nvSpPr>
        <p:spPr>
          <a:xfrm>
            <a:off x="457110" y="1203390"/>
            <a:ext cx="8229300" cy="298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2" name="Google Shape;62;p17"/>
          <p:cNvSpPr txBox="1">
            <a:spLocks noGrp="1"/>
          </p:cNvSpPr>
          <p:nvPr>
            <p:ph type="body" idx="1"/>
          </p:nvPr>
        </p:nvSpPr>
        <p:spPr>
          <a:xfrm>
            <a:off x="457110" y="1203390"/>
            <a:ext cx="4015800" cy="298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63" name="Google Shape;63;p17"/>
          <p:cNvSpPr txBox="1">
            <a:spLocks noGrp="1"/>
          </p:cNvSpPr>
          <p:nvPr>
            <p:ph type="body" idx="2"/>
          </p:nvPr>
        </p:nvSpPr>
        <p:spPr>
          <a:xfrm>
            <a:off x="4673970" y="1203390"/>
            <a:ext cx="4015800" cy="298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18"/>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66"/>
        <p:cNvGrpSpPr/>
        <p:nvPr/>
      </p:nvGrpSpPr>
      <p:grpSpPr>
        <a:xfrm>
          <a:off x="0" y="0"/>
          <a:ext cx="0" cy="0"/>
          <a:chOff x="0" y="0"/>
          <a:chExt cx="0" cy="0"/>
        </a:xfrm>
      </p:grpSpPr>
      <p:sp>
        <p:nvSpPr>
          <p:cNvPr id="67" name="Google Shape;67;p19"/>
          <p:cNvSpPr txBox="1">
            <a:spLocks noGrp="1"/>
          </p:cNvSpPr>
          <p:nvPr>
            <p:ph type="subTitle" idx="1"/>
          </p:nvPr>
        </p:nvSpPr>
        <p:spPr>
          <a:xfrm>
            <a:off x="457110" y="205200"/>
            <a:ext cx="8229300" cy="3981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0" name="Google Shape;70;p20"/>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71" name="Google Shape;71;p20"/>
          <p:cNvSpPr txBox="1">
            <a:spLocks noGrp="1"/>
          </p:cNvSpPr>
          <p:nvPr>
            <p:ph type="body" idx="2"/>
          </p:nvPr>
        </p:nvSpPr>
        <p:spPr>
          <a:xfrm>
            <a:off x="4673970" y="1203390"/>
            <a:ext cx="4015800" cy="298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72" name="Google Shape;72;p20"/>
          <p:cNvSpPr txBox="1">
            <a:spLocks noGrp="1"/>
          </p:cNvSpPr>
          <p:nvPr>
            <p:ph type="body" idx="3"/>
          </p:nvPr>
        </p:nvSpPr>
        <p:spPr>
          <a:xfrm>
            <a:off x="457110" y="2761560"/>
            <a:ext cx="40158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5" name="Google Shape;75;p21"/>
          <p:cNvSpPr txBox="1">
            <a:spLocks noGrp="1"/>
          </p:cNvSpPr>
          <p:nvPr>
            <p:ph type="body" idx="1"/>
          </p:nvPr>
        </p:nvSpPr>
        <p:spPr>
          <a:xfrm>
            <a:off x="457110" y="1203390"/>
            <a:ext cx="4015800" cy="2983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76" name="Google Shape;76;p21"/>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77" name="Google Shape;77;p21"/>
          <p:cNvSpPr txBox="1">
            <a:spLocks noGrp="1"/>
          </p:cNvSpPr>
          <p:nvPr>
            <p:ph type="body" idx="3"/>
          </p:nvPr>
        </p:nvSpPr>
        <p:spPr>
          <a:xfrm>
            <a:off x="4673970" y="2761560"/>
            <a:ext cx="40158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0" name="Google Shape;80;p22"/>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81" name="Google Shape;81;p22"/>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82" name="Google Shape;82;p22"/>
          <p:cNvSpPr txBox="1">
            <a:spLocks noGrp="1"/>
          </p:cNvSpPr>
          <p:nvPr>
            <p:ph type="body" idx="3"/>
          </p:nvPr>
        </p:nvSpPr>
        <p:spPr>
          <a:xfrm>
            <a:off x="457110" y="2761560"/>
            <a:ext cx="82293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5" name="Google Shape;85;p23"/>
          <p:cNvSpPr txBox="1">
            <a:spLocks noGrp="1"/>
          </p:cNvSpPr>
          <p:nvPr>
            <p:ph type="body" idx="1"/>
          </p:nvPr>
        </p:nvSpPr>
        <p:spPr>
          <a:xfrm>
            <a:off x="457110" y="1203390"/>
            <a:ext cx="82293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86" name="Google Shape;86;p23"/>
          <p:cNvSpPr txBox="1">
            <a:spLocks noGrp="1"/>
          </p:cNvSpPr>
          <p:nvPr>
            <p:ph type="body" idx="2"/>
          </p:nvPr>
        </p:nvSpPr>
        <p:spPr>
          <a:xfrm>
            <a:off x="457110" y="2761560"/>
            <a:ext cx="82293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87"/>
        <p:cNvGrpSpPr/>
        <p:nvPr/>
      </p:nvGrpSpPr>
      <p:grpSpPr>
        <a:xfrm>
          <a:off x="0" y="0"/>
          <a:ext cx="0" cy="0"/>
          <a:chOff x="0" y="0"/>
          <a:chExt cx="0" cy="0"/>
        </a:xfrm>
      </p:grpSpPr>
      <p:sp>
        <p:nvSpPr>
          <p:cNvPr id="88" name="Google Shape;88;p24"/>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9" name="Google Shape;89;p24"/>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90" name="Google Shape;90;p24"/>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91" name="Google Shape;91;p24"/>
          <p:cNvSpPr txBox="1">
            <a:spLocks noGrp="1"/>
          </p:cNvSpPr>
          <p:nvPr>
            <p:ph type="body" idx="3"/>
          </p:nvPr>
        </p:nvSpPr>
        <p:spPr>
          <a:xfrm>
            <a:off x="457110" y="2761560"/>
            <a:ext cx="40158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92" name="Google Shape;92;p24"/>
          <p:cNvSpPr txBox="1">
            <a:spLocks noGrp="1"/>
          </p:cNvSpPr>
          <p:nvPr>
            <p:ph type="body" idx="4"/>
          </p:nvPr>
        </p:nvSpPr>
        <p:spPr>
          <a:xfrm>
            <a:off x="4673970" y="2761560"/>
            <a:ext cx="40158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5" name="Google Shape;95;p25"/>
          <p:cNvSpPr txBox="1">
            <a:spLocks noGrp="1"/>
          </p:cNvSpPr>
          <p:nvPr>
            <p:ph type="body" idx="1"/>
          </p:nvPr>
        </p:nvSpPr>
        <p:spPr>
          <a:xfrm>
            <a:off x="457110" y="1203390"/>
            <a:ext cx="26499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96" name="Google Shape;96;p25"/>
          <p:cNvSpPr txBox="1">
            <a:spLocks noGrp="1"/>
          </p:cNvSpPr>
          <p:nvPr>
            <p:ph type="body" idx="2"/>
          </p:nvPr>
        </p:nvSpPr>
        <p:spPr>
          <a:xfrm>
            <a:off x="3239730" y="1203390"/>
            <a:ext cx="26499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97" name="Google Shape;97;p25"/>
          <p:cNvSpPr txBox="1">
            <a:spLocks noGrp="1"/>
          </p:cNvSpPr>
          <p:nvPr>
            <p:ph type="body" idx="3"/>
          </p:nvPr>
        </p:nvSpPr>
        <p:spPr>
          <a:xfrm>
            <a:off x="6022350" y="1203390"/>
            <a:ext cx="26499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98" name="Google Shape;98;p25"/>
          <p:cNvSpPr txBox="1">
            <a:spLocks noGrp="1"/>
          </p:cNvSpPr>
          <p:nvPr>
            <p:ph type="body" idx="4"/>
          </p:nvPr>
        </p:nvSpPr>
        <p:spPr>
          <a:xfrm>
            <a:off x="457110" y="2761560"/>
            <a:ext cx="26499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99" name="Google Shape;99;p25"/>
          <p:cNvSpPr txBox="1">
            <a:spLocks noGrp="1"/>
          </p:cNvSpPr>
          <p:nvPr>
            <p:ph type="body" idx="5"/>
          </p:nvPr>
        </p:nvSpPr>
        <p:spPr>
          <a:xfrm>
            <a:off x="3239730" y="2761560"/>
            <a:ext cx="26499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100" name="Google Shape;100;p25"/>
          <p:cNvSpPr txBox="1">
            <a:spLocks noGrp="1"/>
          </p:cNvSpPr>
          <p:nvPr>
            <p:ph type="body" idx="6"/>
          </p:nvPr>
        </p:nvSpPr>
        <p:spPr>
          <a:xfrm>
            <a:off x="6022350" y="2761560"/>
            <a:ext cx="2649900" cy="1422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100"/>
              <a:buNone/>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5"/>
        <p:cNvGrpSpPr/>
        <p:nvPr/>
      </p:nvGrpSpPr>
      <p:grpSpPr>
        <a:xfrm>
          <a:off x="0" y="0"/>
          <a:ext cx="0" cy="0"/>
          <a:chOff x="0" y="0"/>
          <a:chExt cx="0" cy="0"/>
        </a:xfrm>
      </p:grpSpPr>
      <p:sp>
        <p:nvSpPr>
          <p:cNvPr id="106" name="Google Shape;106;p27"/>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7" name="Google Shape;107;p27"/>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100"/>
              <a:buNone/>
              <a:defRPr/>
            </a:lvl1pPr>
            <a:lvl2pPr marL="914400" lvl="1" indent="-228600" rtl="0">
              <a:spcBef>
                <a:spcPts val="0"/>
              </a:spcBef>
              <a:spcAft>
                <a:spcPts val="0"/>
              </a:spcAft>
              <a:buSzPts val="1100"/>
              <a:buNone/>
              <a:defRPr/>
            </a:lvl2pPr>
            <a:lvl3pPr marL="1371600" lvl="2" indent="-228600" rtl="0">
              <a:spcBef>
                <a:spcPts val="0"/>
              </a:spcBef>
              <a:spcAft>
                <a:spcPts val="0"/>
              </a:spcAft>
              <a:buSzPts val="1100"/>
              <a:buNone/>
              <a:defRPr/>
            </a:lvl3pPr>
            <a:lvl4pPr marL="1828800" lvl="3" indent="-228600" rtl="0">
              <a:spcBef>
                <a:spcPts val="0"/>
              </a:spcBef>
              <a:spcAft>
                <a:spcPts val="0"/>
              </a:spcAft>
              <a:buSzPts val="1100"/>
              <a:buNone/>
              <a:defRPr/>
            </a:lvl4pPr>
            <a:lvl5pPr marL="2286000" lvl="4" indent="-228600" rtl="0">
              <a:spcBef>
                <a:spcPts val="0"/>
              </a:spcBef>
              <a:spcAft>
                <a:spcPts val="0"/>
              </a:spcAft>
              <a:buSzPts val="1100"/>
              <a:buNone/>
              <a:defRPr/>
            </a:lvl5pPr>
            <a:lvl6pPr marL="2743200" lvl="5" indent="-228600" rtl="0">
              <a:spcBef>
                <a:spcPts val="0"/>
              </a:spcBef>
              <a:spcAft>
                <a:spcPts val="0"/>
              </a:spcAft>
              <a:buSzPts val="1100"/>
              <a:buNone/>
              <a:defRPr/>
            </a:lvl6pPr>
            <a:lvl7pPr marL="3200400" lvl="6" indent="-228600" rtl="0">
              <a:spcBef>
                <a:spcPts val="0"/>
              </a:spcBef>
              <a:spcAft>
                <a:spcPts val="0"/>
              </a:spcAft>
              <a:buSzPts val="1100"/>
              <a:buNone/>
              <a:defRPr/>
            </a:lvl7pPr>
            <a:lvl8pPr marL="3657600" lvl="7" indent="-228600" rtl="0">
              <a:spcBef>
                <a:spcPts val="0"/>
              </a:spcBef>
              <a:spcAft>
                <a:spcPts val="0"/>
              </a:spcAft>
              <a:buSzPts val="1100"/>
              <a:buNone/>
              <a:defRPr/>
            </a:lvl8pPr>
            <a:lvl9pPr marL="4114800" lvl="8" indent="-228600" rtl="0">
              <a:spcBef>
                <a:spcPts val="0"/>
              </a:spcBef>
              <a:spcAft>
                <a:spcPts val="0"/>
              </a:spcAft>
              <a:buSzPts val="1100"/>
              <a:buNone/>
              <a:defRPr/>
            </a:lvl9pPr>
          </a:lstStyle>
          <a:p>
            <a:endParaRPr/>
          </a:p>
        </p:txBody>
      </p:sp>
      <p:sp>
        <p:nvSpPr>
          <p:cNvPr id="108" name="Google Shape;10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09"/>
        <p:cNvGrpSpPr/>
        <p:nvPr/>
      </p:nvGrpSpPr>
      <p:grpSpPr>
        <a:xfrm>
          <a:off x="0" y="0"/>
          <a:ext cx="0" cy="0"/>
          <a:chOff x="0" y="0"/>
          <a:chExt cx="0" cy="0"/>
        </a:xfrm>
      </p:grpSpPr>
      <p:sp>
        <p:nvSpPr>
          <p:cNvPr id="110" name="Google Shape;110;p28"/>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1" name="Google Shape;111;p28"/>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100"/>
              <a:buNone/>
              <a:defRPr/>
            </a:lvl1pPr>
            <a:lvl2pPr marL="914400" lvl="1" indent="-228600" rtl="0">
              <a:spcBef>
                <a:spcPts val="0"/>
              </a:spcBef>
              <a:spcAft>
                <a:spcPts val="0"/>
              </a:spcAft>
              <a:buSzPts val="1100"/>
              <a:buNone/>
              <a:defRPr/>
            </a:lvl2pPr>
            <a:lvl3pPr marL="1371600" lvl="2" indent="-228600" rtl="0">
              <a:spcBef>
                <a:spcPts val="0"/>
              </a:spcBef>
              <a:spcAft>
                <a:spcPts val="0"/>
              </a:spcAft>
              <a:buSzPts val="1100"/>
              <a:buNone/>
              <a:defRPr/>
            </a:lvl3pPr>
            <a:lvl4pPr marL="1828800" lvl="3" indent="-228600" rtl="0">
              <a:spcBef>
                <a:spcPts val="0"/>
              </a:spcBef>
              <a:spcAft>
                <a:spcPts val="0"/>
              </a:spcAft>
              <a:buSzPts val="1100"/>
              <a:buNone/>
              <a:defRPr/>
            </a:lvl4pPr>
            <a:lvl5pPr marL="2286000" lvl="4" indent="-228600" rtl="0">
              <a:spcBef>
                <a:spcPts val="0"/>
              </a:spcBef>
              <a:spcAft>
                <a:spcPts val="0"/>
              </a:spcAft>
              <a:buSzPts val="1100"/>
              <a:buNone/>
              <a:defRPr/>
            </a:lvl5pPr>
            <a:lvl6pPr marL="2743200" lvl="5" indent="-228600" rtl="0">
              <a:spcBef>
                <a:spcPts val="0"/>
              </a:spcBef>
              <a:spcAft>
                <a:spcPts val="0"/>
              </a:spcAft>
              <a:buSzPts val="1100"/>
              <a:buNone/>
              <a:defRPr/>
            </a:lvl6pPr>
            <a:lvl7pPr marL="3200400" lvl="6" indent="-228600" rtl="0">
              <a:spcBef>
                <a:spcPts val="0"/>
              </a:spcBef>
              <a:spcAft>
                <a:spcPts val="0"/>
              </a:spcAft>
              <a:buSzPts val="1100"/>
              <a:buNone/>
              <a:defRPr/>
            </a:lvl7pPr>
            <a:lvl8pPr marL="3657600" lvl="7" indent="-228600" rtl="0">
              <a:spcBef>
                <a:spcPts val="0"/>
              </a:spcBef>
              <a:spcAft>
                <a:spcPts val="0"/>
              </a:spcAft>
              <a:buSzPts val="1100"/>
              <a:buNone/>
              <a:defRPr/>
            </a:lvl8pPr>
            <a:lvl9pPr marL="4114800" lvl="8" indent="-228600" rtl="0">
              <a:spcBef>
                <a:spcPts val="0"/>
              </a:spcBef>
              <a:spcAft>
                <a:spcPts val="0"/>
              </a:spcAft>
              <a:buSzPts val="1100"/>
              <a:buNone/>
              <a:defRPr/>
            </a:lvl9pPr>
          </a:lstStyle>
          <a:p>
            <a:endParaRPr/>
          </a:p>
        </p:txBody>
      </p:sp>
      <p:sp>
        <p:nvSpPr>
          <p:cNvPr id="112" name="Google Shape;11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p:cSld name="TITLE_AND_BODY_4">
    <p:spTree>
      <p:nvGrpSpPr>
        <p:cNvPr id="1" name="Shape 113"/>
        <p:cNvGrpSpPr/>
        <p:nvPr/>
      </p:nvGrpSpPr>
      <p:grpSpPr>
        <a:xfrm>
          <a:off x="0" y="0"/>
          <a:ext cx="0" cy="0"/>
          <a:chOff x="0" y="0"/>
          <a:chExt cx="0" cy="0"/>
        </a:xfrm>
      </p:grpSpPr>
      <p:sp>
        <p:nvSpPr>
          <p:cNvPr id="114" name="Google Shape;114;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15" name="Google Shape;115;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16" name="Google Shape;116;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457110" y="1203390"/>
            <a:ext cx="8229300" cy="29832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2" r:id="rId13"/>
    <p:sldLayoutId id="2147483673" r:id="rId14"/>
    <p:sldLayoutId id="21474836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png"/><Relationship Id="rId1" Type="http://schemas.openxmlformats.org/officeDocument/2006/relationships/slideLayout" Target="../slideLayouts/slideLayout16.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6.xml"/><Relationship Id="rId7" Type="http://schemas.openxmlformats.org/officeDocument/2006/relationships/image" Target="../media/image4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gif"/><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3.png"/><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gif"/></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16.xml"/><Relationship Id="rId7" Type="http://schemas.openxmlformats.org/officeDocument/2006/relationships/image" Target="../media/image4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7.png"/><Relationship Id="rId11" Type="http://schemas.openxmlformats.org/officeDocument/2006/relationships/image" Target="../media/image57.png"/><Relationship Id="rId5" Type="http://schemas.openxmlformats.org/officeDocument/2006/relationships/image" Target="../media/image46.gif"/><Relationship Id="rId10" Type="http://schemas.openxmlformats.org/officeDocument/2006/relationships/image" Target="../media/image56.jpeg"/><Relationship Id="rId4" Type="http://schemas.openxmlformats.org/officeDocument/2006/relationships/image" Target="../media/image45.png"/><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16.xml"/><Relationship Id="rId7" Type="http://schemas.openxmlformats.org/officeDocument/2006/relationships/image" Target="../media/image4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7.png"/><Relationship Id="rId5" Type="http://schemas.openxmlformats.org/officeDocument/2006/relationships/image" Target="../media/image46.gif"/><Relationship Id="rId10" Type="http://schemas.openxmlformats.org/officeDocument/2006/relationships/image" Target="../media/image60.jpeg"/><Relationship Id="rId4" Type="http://schemas.openxmlformats.org/officeDocument/2006/relationships/image" Target="../media/image45.png"/><Relationship Id="rId9" Type="http://schemas.openxmlformats.org/officeDocument/2006/relationships/image" Target="../media/image5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pd.geoint.mx/"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chappultepec.geoint.m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datos.covid-19.conacyt.mx/" TargetMode="Externa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81.jpeg"/><Relationship Id="rId4" Type="http://schemas.openxmlformats.org/officeDocument/2006/relationships/image" Target="../media/image80.jpe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3.xml"/><Relationship Id="rId6" Type="http://schemas.openxmlformats.org/officeDocument/2006/relationships/hyperlink" Target="http://www.centrogeo.org.mx/" TargetMode="External"/><Relationship Id="rId5" Type="http://schemas.openxmlformats.org/officeDocument/2006/relationships/hyperlink" Target="http://www.geoint.mx/" TargetMode="Externa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30"/>
          <p:cNvSpPr/>
          <p:nvPr/>
        </p:nvSpPr>
        <p:spPr>
          <a:xfrm>
            <a:off x="628560" y="273780"/>
            <a:ext cx="7885800" cy="993300"/>
          </a:xfrm>
          <a:prstGeom prst="rect">
            <a:avLst/>
          </a:prstGeom>
          <a:noFill/>
          <a:ln>
            <a:noFill/>
          </a:ln>
        </p:spPr>
        <p:txBody>
          <a:bodyPr spcFirstLastPara="1" wrap="square" lIns="67500" tIns="33750" rIns="67500" bIns="33750" anchor="ctr" anchorCtr="0">
            <a:noAutofit/>
          </a:bodyPr>
          <a:lstStyle/>
          <a:p>
            <a:pPr marL="0" marR="0" lvl="0" indent="0" algn="ctr" rtl="0">
              <a:lnSpc>
                <a:spcPct val="90000"/>
              </a:lnSpc>
              <a:spcBef>
                <a:spcPts val="0"/>
              </a:spcBef>
              <a:spcAft>
                <a:spcPts val="0"/>
              </a:spcAft>
              <a:buClr>
                <a:srgbClr val="000000"/>
              </a:buClr>
              <a:buSzPts val="3300"/>
              <a:buFont typeface="Arial"/>
              <a:buNone/>
            </a:pPr>
            <a:r>
              <a:rPr lang="es" sz="3300" dirty="0">
                <a:latin typeface="Calibri"/>
                <a:ea typeface="Calibri"/>
                <a:cs typeface="Calibri"/>
                <a:sym typeface="Calibri"/>
              </a:rPr>
              <a:t>Uso de datos públicos georreferenciados en procesos de ciencia y tecnología</a:t>
            </a:r>
            <a:endParaRPr sz="3300" b="0" i="0" u="none" strike="noStrike" cap="none" dirty="0">
              <a:solidFill>
                <a:srgbClr val="000000"/>
              </a:solidFill>
              <a:latin typeface="Arial"/>
              <a:ea typeface="Arial"/>
              <a:cs typeface="Arial"/>
              <a:sym typeface="Arial"/>
            </a:endParaRPr>
          </a:p>
        </p:txBody>
      </p:sp>
      <p:pic>
        <p:nvPicPr>
          <p:cNvPr id="122" name="Google Shape;122;p30"/>
          <p:cNvPicPr preferRelativeResize="0"/>
          <p:nvPr/>
        </p:nvPicPr>
        <p:blipFill rotWithShape="1">
          <a:blip r:embed="rId3">
            <a:alphaModFix/>
          </a:blip>
          <a:srcRect/>
          <a:stretch/>
        </p:blipFill>
        <p:spPr>
          <a:xfrm>
            <a:off x="218970" y="3733830"/>
            <a:ext cx="2006640" cy="1277910"/>
          </a:xfrm>
          <a:prstGeom prst="rect">
            <a:avLst/>
          </a:prstGeom>
          <a:noFill/>
          <a:ln>
            <a:noFill/>
          </a:ln>
        </p:spPr>
      </p:pic>
      <p:pic>
        <p:nvPicPr>
          <p:cNvPr id="123" name="Google Shape;123;p30"/>
          <p:cNvPicPr preferRelativeResize="0"/>
          <p:nvPr/>
        </p:nvPicPr>
        <p:blipFill rotWithShape="1">
          <a:blip r:embed="rId4">
            <a:alphaModFix/>
          </a:blip>
          <a:srcRect/>
          <a:stretch/>
        </p:blipFill>
        <p:spPr>
          <a:xfrm>
            <a:off x="3531330" y="1414530"/>
            <a:ext cx="2016089" cy="2018522"/>
          </a:xfrm>
          <a:prstGeom prst="rect">
            <a:avLst/>
          </a:prstGeom>
          <a:noFill/>
          <a:ln>
            <a:noFill/>
          </a:ln>
        </p:spPr>
      </p:pic>
      <p:pic>
        <p:nvPicPr>
          <p:cNvPr id="124" name="Google Shape;124;p30"/>
          <p:cNvPicPr preferRelativeResize="0"/>
          <p:nvPr/>
        </p:nvPicPr>
        <p:blipFill rotWithShape="1">
          <a:blip r:embed="rId5">
            <a:alphaModFix/>
          </a:blip>
          <a:srcRect/>
          <a:stretch/>
        </p:blipFill>
        <p:spPr>
          <a:xfrm>
            <a:off x="6569910" y="3800520"/>
            <a:ext cx="2129219" cy="106839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35">
            <a:extLst>
              <a:ext uri="{FF2B5EF4-FFF2-40B4-BE49-F238E27FC236}">
                <a16:creationId xmlns:a16="http://schemas.microsoft.com/office/drawing/2014/main" id="{0BC88E03-D0CB-A461-7883-89DF744626E3}"/>
              </a:ext>
            </a:extLst>
          </p:cNvPr>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sz="2400" dirty="0"/>
              <a:t>Fuentes públicas de datos</a:t>
            </a:r>
            <a:endParaRPr sz="2400" dirty="0"/>
          </a:p>
        </p:txBody>
      </p:sp>
      <p:pic>
        <p:nvPicPr>
          <p:cNvPr id="4098" name="Picture 2" descr="LandSat Color Logo&quot; Sticker for Sale by Ekliptik | Redbubble">
            <a:extLst>
              <a:ext uri="{FF2B5EF4-FFF2-40B4-BE49-F238E27FC236}">
                <a16:creationId xmlns:a16="http://schemas.microsoft.com/office/drawing/2014/main" id="{ADE905E0-0548-37E5-BC23-F04158A5F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040" y="1401318"/>
            <a:ext cx="1801368" cy="18013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SC Sentinel-2 PDGS OCD">
            <a:extLst>
              <a:ext uri="{FF2B5EF4-FFF2-40B4-BE49-F238E27FC236}">
                <a16:creationId xmlns:a16="http://schemas.microsoft.com/office/drawing/2014/main" id="{1259F507-E6B5-6482-0C4D-119397A54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392" y="1190752"/>
            <a:ext cx="3657600" cy="222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209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35">
            <a:extLst>
              <a:ext uri="{FF2B5EF4-FFF2-40B4-BE49-F238E27FC236}">
                <a16:creationId xmlns:a16="http://schemas.microsoft.com/office/drawing/2014/main" id="{3F39C155-74E0-F6BC-6A48-ED6307BEC403}"/>
              </a:ext>
            </a:extLst>
          </p:cNvPr>
          <p:cNvSpPr txBox="1">
            <a:spLocks noGrp="1"/>
          </p:cNvSpPr>
          <p:nvPr>
            <p:ph type="title"/>
          </p:nvPr>
        </p:nvSpPr>
        <p:spPr>
          <a:xfrm>
            <a:off x="464100" y="445025"/>
            <a:ext cx="76788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sz="2400" dirty="0"/>
              <a:t>Fuentes públicas de datos</a:t>
            </a:r>
            <a:endParaRPr sz="2400" dirty="0"/>
          </a:p>
        </p:txBody>
      </p:sp>
      <p:pic>
        <p:nvPicPr>
          <p:cNvPr id="5122" name="Picture 2">
            <a:extLst>
              <a:ext uri="{FF2B5EF4-FFF2-40B4-BE49-F238E27FC236}">
                <a16:creationId xmlns:a16="http://schemas.microsoft.com/office/drawing/2014/main" id="{92DD378F-47C5-65B2-7651-A7C118E7E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 y="1236472"/>
            <a:ext cx="3314700" cy="24511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staciones de Radio por Internet de México para el Mundo">
            <a:extLst>
              <a:ext uri="{FF2B5EF4-FFF2-40B4-BE49-F238E27FC236}">
                <a16:creationId xmlns:a16="http://schemas.microsoft.com/office/drawing/2014/main" id="{BEC41CDB-1777-19ED-F04C-5915EC242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200" y="1017725"/>
            <a:ext cx="31877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74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portancia de las Apps (aplicaciones móviles)">
            <a:extLst>
              <a:ext uri="{FF2B5EF4-FFF2-40B4-BE49-F238E27FC236}">
                <a16:creationId xmlns:a16="http://schemas.microsoft.com/office/drawing/2014/main" id="{DAE5B292-5BA5-1536-91BE-629DE125B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408" y="1168400"/>
            <a:ext cx="2895600" cy="2806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iferencias entre aplicaciones móviles y aplicaciones Web">
            <a:extLst>
              <a:ext uri="{FF2B5EF4-FFF2-40B4-BE49-F238E27FC236}">
                <a16:creationId xmlns:a16="http://schemas.microsoft.com/office/drawing/2014/main" id="{112D6349-13F0-71BA-0786-1A39C6007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492" y="1168400"/>
            <a:ext cx="2705100" cy="30099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53;p35">
            <a:extLst>
              <a:ext uri="{FF2B5EF4-FFF2-40B4-BE49-F238E27FC236}">
                <a16:creationId xmlns:a16="http://schemas.microsoft.com/office/drawing/2014/main" id="{F30E9AC3-E0B3-85B8-5645-7376F1B96F0D}"/>
              </a:ext>
            </a:extLst>
          </p:cNvPr>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sz="2400" dirty="0"/>
              <a:t>Fuentes públicas de datos</a:t>
            </a:r>
            <a:endParaRPr sz="2400" dirty="0"/>
          </a:p>
        </p:txBody>
      </p:sp>
    </p:spTree>
    <p:extLst>
      <p:ext uri="{BB962C8B-B14F-4D97-AF65-F5344CB8AC3E}">
        <p14:creationId xmlns:p14="http://schemas.microsoft.com/office/powerpoint/2010/main" val="44957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533294" y="-23400"/>
            <a:ext cx="5713800" cy="858600"/>
          </a:xfrm>
          <a:prstGeom prst="rect">
            <a:avLst/>
          </a:prstGeom>
        </p:spPr>
        <p:txBody>
          <a:bodyPr spcFirstLastPara="1" wrap="square" lIns="0" tIns="0" rIns="0" bIns="0" anchor="ctr" anchorCtr="0">
            <a:noAutofit/>
          </a:bodyPr>
          <a:lstStyle/>
          <a:p>
            <a:pPr marL="0" lvl="0" indent="0" algn="l" rtl="0">
              <a:lnSpc>
                <a:spcPct val="90000"/>
              </a:lnSpc>
              <a:spcBef>
                <a:spcPts val="0"/>
              </a:spcBef>
              <a:spcAft>
                <a:spcPts val="0"/>
              </a:spcAft>
              <a:buClr>
                <a:schemeClr val="dk1"/>
              </a:buClr>
              <a:buSzPts val="3300"/>
              <a:buFont typeface="Arial"/>
              <a:buNone/>
            </a:pPr>
            <a:r>
              <a:rPr lang="es" sz="2600" dirty="0">
                <a:solidFill>
                  <a:schemeClr val="dk1"/>
                </a:solidFill>
                <a:latin typeface="Calibri"/>
                <a:ea typeface="Calibri"/>
                <a:cs typeface="Calibri"/>
                <a:sym typeface="Calibri"/>
              </a:rPr>
              <a:t>Fuentes de datos</a:t>
            </a:r>
            <a:endParaRPr sz="700" dirty="0"/>
          </a:p>
        </p:txBody>
      </p:sp>
      <p:pic>
        <p:nvPicPr>
          <p:cNvPr id="160" name="Google Shape;160;p36"/>
          <p:cNvPicPr preferRelativeResize="0"/>
          <p:nvPr/>
        </p:nvPicPr>
        <p:blipFill rotWithShape="1">
          <a:blip r:embed="rId3">
            <a:alphaModFix/>
          </a:blip>
          <a:srcRect/>
          <a:stretch/>
        </p:blipFill>
        <p:spPr>
          <a:xfrm>
            <a:off x="3651832" y="2509713"/>
            <a:ext cx="584670" cy="584670"/>
          </a:xfrm>
          <a:prstGeom prst="rect">
            <a:avLst/>
          </a:prstGeom>
          <a:noFill/>
          <a:ln>
            <a:noFill/>
          </a:ln>
        </p:spPr>
      </p:pic>
      <p:pic>
        <p:nvPicPr>
          <p:cNvPr id="161" name="Google Shape;161;p36"/>
          <p:cNvPicPr preferRelativeResize="0"/>
          <p:nvPr/>
        </p:nvPicPr>
        <p:blipFill rotWithShape="1">
          <a:blip r:embed="rId4">
            <a:alphaModFix/>
          </a:blip>
          <a:srcRect/>
          <a:stretch/>
        </p:blipFill>
        <p:spPr>
          <a:xfrm>
            <a:off x="2334198" y="1477785"/>
            <a:ext cx="546949" cy="508249"/>
          </a:xfrm>
          <a:prstGeom prst="rect">
            <a:avLst/>
          </a:prstGeom>
          <a:noFill/>
          <a:ln>
            <a:noFill/>
          </a:ln>
        </p:spPr>
      </p:pic>
      <p:pic>
        <p:nvPicPr>
          <p:cNvPr id="162" name="Google Shape;162;p36"/>
          <p:cNvPicPr preferRelativeResize="0"/>
          <p:nvPr/>
        </p:nvPicPr>
        <p:blipFill rotWithShape="1">
          <a:blip r:embed="rId5">
            <a:alphaModFix/>
          </a:blip>
          <a:srcRect/>
          <a:stretch/>
        </p:blipFill>
        <p:spPr>
          <a:xfrm>
            <a:off x="3801736" y="1264386"/>
            <a:ext cx="466854" cy="464894"/>
          </a:xfrm>
          <a:prstGeom prst="rect">
            <a:avLst/>
          </a:prstGeom>
          <a:noFill/>
          <a:ln>
            <a:noFill/>
          </a:ln>
        </p:spPr>
      </p:pic>
      <p:pic>
        <p:nvPicPr>
          <p:cNvPr id="163" name="Google Shape;163;p36"/>
          <p:cNvPicPr preferRelativeResize="0"/>
          <p:nvPr/>
        </p:nvPicPr>
        <p:blipFill rotWithShape="1">
          <a:blip r:embed="rId6">
            <a:alphaModFix/>
          </a:blip>
          <a:srcRect/>
          <a:stretch/>
        </p:blipFill>
        <p:spPr>
          <a:xfrm>
            <a:off x="4855173" y="1459414"/>
            <a:ext cx="417621" cy="532008"/>
          </a:xfrm>
          <a:prstGeom prst="rect">
            <a:avLst/>
          </a:prstGeom>
          <a:noFill/>
          <a:ln>
            <a:noFill/>
          </a:ln>
        </p:spPr>
      </p:pic>
      <p:pic>
        <p:nvPicPr>
          <p:cNvPr id="164" name="Google Shape;164;p36"/>
          <p:cNvPicPr preferRelativeResize="0"/>
          <p:nvPr/>
        </p:nvPicPr>
        <p:blipFill rotWithShape="1">
          <a:blip r:embed="rId7">
            <a:alphaModFix/>
          </a:blip>
          <a:srcRect/>
          <a:stretch/>
        </p:blipFill>
        <p:spPr>
          <a:xfrm>
            <a:off x="5499458" y="2365934"/>
            <a:ext cx="963835" cy="755147"/>
          </a:xfrm>
          <a:prstGeom prst="rect">
            <a:avLst/>
          </a:prstGeom>
          <a:noFill/>
          <a:ln>
            <a:noFill/>
          </a:ln>
        </p:spPr>
      </p:pic>
      <p:pic>
        <p:nvPicPr>
          <p:cNvPr id="165" name="Google Shape;165;p36"/>
          <p:cNvPicPr preferRelativeResize="0"/>
          <p:nvPr/>
        </p:nvPicPr>
        <p:blipFill rotWithShape="1">
          <a:blip r:embed="rId8">
            <a:alphaModFix/>
          </a:blip>
          <a:srcRect/>
          <a:stretch/>
        </p:blipFill>
        <p:spPr>
          <a:xfrm>
            <a:off x="1887476" y="2435986"/>
            <a:ext cx="536417" cy="536417"/>
          </a:xfrm>
          <a:prstGeom prst="rect">
            <a:avLst/>
          </a:prstGeom>
          <a:noFill/>
          <a:ln>
            <a:noFill/>
          </a:ln>
        </p:spPr>
      </p:pic>
      <p:sp>
        <p:nvSpPr>
          <p:cNvPr id="166" name="Google Shape;166;p36"/>
          <p:cNvSpPr/>
          <p:nvPr/>
        </p:nvSpPr>
        <p:spPr>
          <a:xfrm>
            <a:off x="2676423" y="2699051"/>
            <a:ext cx="751734" cy="2214"/>
          </a:xfrm>
          <a:custGeom>
            <a:avLst/>
            <a:gdLst/>
            <a:ahLst/>
            <a:cxnLst/>
            <a:rect l="l" t="t" r="r" b="b"/>
            <a:pathLst>
              <a:path w="21600" h="21600" extrusionOk="0">
                <a:moveTo>
                  <a:pt x="0" y="0"/>
                </a:moveTo>
                <a:lnTo>
                  <a:pt x="21600" y="2160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7250"/>
              </a:srgbClr>
            </a:outerShdw>
          </a:effectLst>
        </p:spPr>
        <p:txBody>
          <a:bodyPr/>
          <a:lstStyle/>
          <a:p>
            <a:endParaRPr lang="es-MX"/>
          </a:p>
        </p:txBody>
      </p:sp>
      <p:sp>
        <p:nvSpPr>
          <p:cNvPr id="167" name="Google Shape;167;p36"/>
          <p:cNvSpPr/>
          <p:nvPr/>
        </p:nvSpPr>
        <p:spPr>
          <a:xfrm>
            <a:off x="3107471" y="2036246"/>
            <a:ext cx="450630" cy="316980"/>
          </a:xfrm>
          <a:custGeom>
            <a:avLst/>
            <a:gdLst/>
            <a:ahLst/>
            <a:cxnLst/>
            <a:rect l="l" t="t" r="r" b="b"/>
            <a:pathLst>
              <a:path w="21600" h="21600" extrusionOk="0">
                <a:moveTo>
                  <a:pt x="0" y="0"/>
                </a:moveTo>
                <a:lnTo>
                  <a:pt x="21600" y="2160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7250"/>
              </a:srgbClr>
            </a:outerShdw>
          </a:effectLst>
        </p:spPr>
        <p:txBody>
          <a:bodyPr/>
          <a:lstStyle/>
          <a:p>
            <a:endParaRPr lang="es-MX"/>
          </a:p>
        </p:txBody>
      </p:sp>
      <p:sp>
        <p:nvSpPr>
          <p:cNvPr id="168" name="Google Shape;168;p36"/>
          <p:cNvSpPr/>
          <p:nvPr/>
        </p:nvSpPr>
        <p:spPr>
          <a:xfrm flipH="1">
            <a:off x="3958792" y="1972806"/>
            <a:ext cx="324" cy="436752"/>
          </a:xfrm>
          <a:custGeom>
            <a:avLst/>
            <a:gdLst/>
            <a:ahLst/>
            <a:cxnLst/>
            <a:rect l="l" t="t" r="r" b="b"/>
            <a:pathLst>
              <a:path w="21600" h="21600" extrusionOk="0">
                <a:moveTo>
                  <a:pt x="0" y="0"/>
                </a:moveTo>
                <a:lnTo>
                  <a:pt x="21600" y="2160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7250"/>
              </a:srgbClr>
            </a:outerShdw>
          </a:effectLst>
        </p:spPr>
        <p:txBody>
          <a:bodyPr/>
          <a:lstStyle/>
          <a:p>
            <a:endParaRPr lang="es-MX"/>
          </a:p>
        </p:txBody>
      </p:sp>
      <p:sp>
        <p:nvSpPr>
          <p:cNvPr id="169" name="Google Shape;169;p36"/>
          <p:cNvSpPr/>
          <p:nvPr/>
        </p:nvSpPr>
        <p:spPr>
          <a:xfrm flipH="1">
            <a:off x="4488413" y="2051187"/>
            <a:ext cx="354024" cy="419850"/>
          </a:xfrm>
          <a:custGeom>
            <a:avLst/>
            <a:gdLst/>
            <a:ahLst/>
            <a:cxnLst/>
            <a:rect l="l" t="t" r="r" b="b"/>
            <a:pathLst>
              <a:path w="21600" h="21600" extrusionOk="0">
                <a:moveTo>
                  <a:pt x="0" y="0"/>
                </a:moveTo>
                <a:lnTo>
                  <a:pt x="21600" y="2160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7250"/>
              </a:srgbClr>
            </a:outerShdw>
          </a:effectLst>
        </p:spPr>
        <p:txBody>
          <a:bodyPr/>
          <a:lstStyle/>
          <a:p>
            <a:endParaRPr lang="es-MX"/>
          </a:p>
        </p:txBody>
      </p:sp>
      <p:sp>
        <p:nvSpPr>
          <p:cNvPr id="170" name="Google Shape;170;p36"/>
          <p:cNvSpPr/>
          <p:nvPr/>
        </p:nvSpPr>
        <p:spPr>
          <a:xfrm flipH="1">
            <a:off x="4699382" y="2733097"/>
            <a:ext cx="660312" cy="10314"/>
          </a:xfrm>
          <a:custGeom>
            <a:avLst/>
            <a:gdLst/>
            <a:ahLst/>
            <a:cxnLst/>
            <a:rect l="l" t="t" r="r" b="b"/>
            <a:pathLst>
              <a:path w="21600" h="21600" extrusionOk="0">
                <a:moveTo>
                  <a:pt x="0" y="0"/>
                </a:moveTo>
                <a:lnTo>
                  <a:pt x="21600" y="2160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7250"/>
              </a:srgbClr>
            </a:outerShdw>
          </a:effectLst>
        </p:spPr>
        <p:txBody>
          <a:bodyPr/>
          <a:lstStyle/>
          <a:p>
            <a:endParaRPr lang="es-MX"/>
          </a:p>
        </p:txBody>
      </p:sp>
      <p:sp>
        <p:nvSpPr>
          <p:cNvPr id="171" name="Google Shape;171;p36"/>
          <p:cNvSpPr/>
          <p:nvPr/>
        </p:nvSpPr>
        <p:spPr>
          <a:xfrm>
            <a:off x="1974338" y="2955747"/>
            <a:ext cx="489600" cy="197100"/>
          </a:xfrm>
          <a:prstGeom prst="rect">
            <a:avLst/>
          </a:prstGeom>
          <a:noFill/>
          <a:ln>
            <a:noFill/>
          </a:ln>
        </p:spPr>
        <p:txBody>
          <a:bodyPr spcFirstLastPara="1" wrap="square" lIns="74825" tIns="37425" rIns="74825" bIns="37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Arial"/>
                <a:ea typeface="Arial"/>
                <a:cs typeface="Arial"/>
                <a:sym typeface="Arial"/>
              </a:rPr>
              <a:t>SIG</a:t>
            </a:r>
            <a:endParaRPr sz="1500" b="0" i="0" u="none" strike="noStrike" cap="none">
              <a:solidFill>
                <a:srgbClr val="000000"/>
              </a:solidFill>
              <a:latin typeface="Arial"/>
              <a:ea typeface="Arial"/>
              <a:cs typeface="Arial"/>
              <a:sym typeface="Arial"/>
            </a:endParaRPr>
          </a:p>
        </p:txBody>
      </p:sp>
      <p:sp>
        <p:nvSpPr>
          <p:cNvPr id="172" name="Google Shape;172;p36"/>
          <p:cNvSpPr/>
          <p:nvPr/>
        </p:nvSpPr>
        <p:spPr>
          <a:xfrm>
            <a:off x="2366200" y="2000485"/>
            <a:ext cx="914100" cy="197100"/>
          </a:xfrm>
          <a:prstGeom prst="rect">
            <a:avLst/>
          </a:prstGeom>
          <a:noFill/>
          <a:ln>
            <a:noFill/>
          </a:ln>
        </p:spPr>
        <p:txBody>
          <a:bodyPr spcFirstLastPara="1" wrap="square" lIns="74825" tIns="37425" rIns="74825" bIns="37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Arial"/>
                <a:ea typeface="Arial"/>
                <a:cs typeface="Arial"/>
                <a:sym typeface="Arial"/>
              </a:rPr>
              <a:t>Drones</a:t>
            </a:r>
            <a:endParaRPr sz="1500" b="0" i="0" u="none" strike="noStrike" cap="none">
              <a:solidFill>
                <a:srgbClr val="000000"/>
              </a:solidFill>
              <a:latin typeface="Arial"/>
              <a:ea typeface="Arial"/>
              <a:cs typeface="Arial"/>
              <a:sym typeface="Arial"/>
            </a:endParaRPr>
          </a:p>
        </p:txBody>
      </p:sp>
      <p:sp>
        <p:nvSpPr>
          <p:cNvPr id="173" name="Google Shape;173;p36"/>
          <p:cNvSpPr/>
          <p:nvPr/>
        </p:nvSpPr>
        <p:spPr>
          <a:xfrm>
            <a:off x="3693957" y="933867"/>
            <a:ext cx="652800" cy="235200"/>
          </a:xfrm>
          <a:prstGeom prst="rect">
            <a:avLst/>
          </a:prstGeom>
          <a:noFill/>
          <a:ln>
            <a:noFill/>
          </a:ln>
        </p:spPr>
        <p:txBody>
          <a:bodyPr spcFirstLastPara="1" wrap="square" lIns="74825" tIns="37425" rIns="74825" bIns="37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s" sz="1500" b="0" i="0" u="none" strike="noStrike" cap="none">
                <a:solidFill>
                  <a:srgbClr val="000000"/>
                </a:solidFill>
                <a:latin typeface="Arial"/>
                <a:ea typeface="Arial"/>
                <a:cs typeface="Arial"/>
                <a:sym typeface="Arial"/>
              </a:rPr>
              <a:t>GPS</a:t>
            </a:r>
            <a:endParaRPr sz="1500" b="0" i="0" u="none" strike="noStrike" cap="none">
              <a:solidFill>
                <a:srgbClr val="000000"/>
              </a:solidFill>
              <a:latin typeface="Arial"/>
              <a:ea typeface="Arial"/>
              <a:cs typeface="Arial"/>
              <a:sym typeface="Arial"/>
            </a:endParaRPr>
          </a:p>
        </p:txBody>
      </p:sp>
      <p:sp>
        <p:nvSpPr>
          <p:cNvPr id="174" name="Google Shape;174;p36"/>
          <p:cNvSpPr/>
          <p:nvPr/>
        </p:nvSpPr>
        <p:spPr>
          <a:xfrm>
            <a:off x="5533746" y="1510606"/>
            <a:ext cx="848700" cy="342600"/>
          </a:xfrm>
          <a:prstGeom prst="rect">
            <a:avLst/>
          </a:prstGeom>
          <a:noFill/>
          <a:ln>
            <a:noFill/>
          </a:ln>
        </p:spPr>
        <p:txBody>
          <a:bodyPr spcFirstLastPara="1" wrap="square" lIns="74825" tIns="37425" rIns="74825" bIns="37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Arial"/>
                <a:ea typeface="Arial"/>
                <a:cs typeface="Arial"/>
                <a:sym typeface="Arial"/>
              </a:rPr>
              <a:t>Sensores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Arial"/>
                <a:ea typeface="Arial"/>
                <a:cs typeface="Arial"/>
                <a:sym typeface="Arial"/>
              </a:rPr>
              <a:t>remotos</a:t>
            </a:r>
            <a:endParaRPr sz="1500" b="0" i="0" u="none" strike="noStrike" cap="none">
              <a:solidFill>
                <a:srgbClr val="000000"/>
              </a:solidFill>
              <a:latin typeface="Arial"/>
              <a:ea typeface="Arial"/>
              <a:cs typeface="Arial"/>
              <a:sym typeface="Arial"/>
            </a:endParaRPr>
          </a:p>
        </p:txBody>
      </p:sp>
      <p:sp>
        <p:nvSpPr>
          <p:cNvPr id="175" name="Google Shape;175;p36"/>
          <p:cNvSpPr/>
          <p:nvPr/>
        </p:nvSpPr>
        <p:spPr>
          <a:xfrm>
            <a:off x="5501091" y="2147448"/>
            <a:ext cx="1305900" cy="197100"/>
          </a:xfrm>
          <a:prstGeom prst="rect">
            <a:avLst/>
          </a:prstGeom>
          <a:noFill/>
          <a:ln>
            <a:noFill/>
          </a:ln>
        </p:spPr>
        <p:txBody>
          <a:bodyPr spcFirstLastPara="1" wrap="square" lIns="74825" tIns="37425" rIns="74825" bIns="37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Arial"/>
                <a:ea typeface="Arial"/>
                <a:cs typeface="Arial"/>
                <a:sym typeface="Arial"/>
              </a:rPr>
              <a:t>Redes sociales</a:t>
            </a:r>
            <a:endParaRPr sz="1500" b="0" i="0" u="none" strike="noStrike" cap="none">
              <a:solidFill>
                <a:srgbClr val="000000"/>
              </a:solidFill>
              <a:latin typeface="Arial"/>
              <a:ea typeface="Arial"/>
              <a:cs typeface="Arial"/>
              <a:sym typeface="Arial"/>
            </a:endParaRPr>
          </a:p>
        </p:txBody>
      </p:sp>
      <p:sp>
        <p:nvSpPr>
          <p:cNvPr id="176" name="Google Shape;176;p36"/>
          <p:cNvSpPr/>
          <p:nvPr/>
        </p:nvSpPr>
        <p:spPr>
          <a:xfrm flipH="1">
            <a:off x="3958792" y="3268206"/>
            <a:ext cx="324" cy="436752"/>
          </a:xfrm>
          <a:custGeom>
            <a:avLst/>
            <a:gdLst/>
            <a:ahLst/>
            <a:cxnLst/>
            <a:rect l="l" t="t" r="r" b="b"/>
            <a:pathLst>
              <a:path w="21600" h="21600" extrusionOk="0">
                <a:moveTo>
                  <a:pt x="0" y="0"/>
                </a:moveTo>
                <a:lnTo>
                  <a:pt x="21600" y="2160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7250"/>
              </a:srgbClr>
            </a:outerShdw>
          </a:effectLst>
        </p:spPr>
        <p:txBody>
          <a:bodyPr/>
          <a:lstStyle/>
          <a:p>
            <a:endParaRPr lang="es-MX"/>
          </a:p>
        </p:txBody>
      </p:sp>
      <p:pic>
        <p:nvPicPr>
          <p:cNvPr id="177" name="Google Shape;177;p36"/>
          <p:cNvPicPr preferRelativeResize="0"/>
          <p:nvPr/>
        </p:nvPicPr>
        <p:blipFill rotWithShape="1">
          <a:blip r:embed="rId9">
            <a:alphaModFix/>
          </a:blip>
          <a:srcRect/>
          <a:stretch/>
        </p:blipFill>
        <p:spPr>
          <a:xfrm>
            <a:off x="3335039" y="3786350"/>
            <a:ext cx="1218240" cy="1218600"/>
          </a:xfrm>
          <a:prstGeom prst="rect">
            <a:avLst/>
          </a:prstGeom>
          <a:noFill/>
          <a:ln>
            <a:noFill/>
          </a:ln>
        </p:spPr>
      </p:pic>
      <p:pic>
        <p:nvPicPr>
          <p:cNvPr id="178" name="Google Shape;178;p36"/>
          <p:cNvPicPr preferRelativeResize="0"/>
          <p:nvPr/>
        </p:nvPicPr>
        <p:blipFill rotWithShape="1">
          <a:blip r:embed="rId10">
            <a:alphaModFix/>
          </a:blip>
          <a:srcRect/>
          <a:stretch/>
        </p:blipFill>
        <p:spPr>
          <a:xfrm>
            <a:off x="5521172" y="3633805"/>
            <a:ext cx="1265760" cy="1294560"/>
          </a:xfrm>
          <a:prstGeom prst="rect">
            <a:avLst/>
          </a:prstGeom>
          <a:noFill/>
          <a:ln>
            <a:noFill/>
          </a:ln>
        </p:spPr>
      </p:pic>
      <p:sp>
        <p:nvSpPr>
          <p:cNvPr id="179" name="Google Shape;179;p36"/>
          <p:cNvSpPr/>
          <p:nvPr/>
        </p:nvSpPr>
        <p:spPr>
          <a:xfrm>
            <a:off x="4733823" y="4299251"/>
            <a:ext cx="751734" cy="2214"/>
          </a:xfrm>
          <a:custGeom>
            <a:avLst/>
            <a:gdLst/>
            <a:ahLst/>
            <a:cxnLst/>
            <a:rect l="l" t="t" r="r" b="b"/>
            <a:pathLst>
              <a:path w="21600" h="21600" extrusionOk="0">
                <a:moveTo>
                  <a:pt x="0" y="0"/>
                </a:moveTo>
                <a:lnTo>
                  <a:pt x="21600" y="2160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7250"/>
              </a:srgbClr>
            </a:outerShdw>
          </a:effectLst>
        </p:spPr>
        <p:txBody>
          <a:bodyPr/>
          <a:lstStyle/>
          <a:p>
            <a:endParaRPr lang="es-MX"/>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s" sz="2400" dirty="0"/>
              <a:t>Procesamiento de datos geoespaciales</a:t>
            </a:r>
            <a:endParaRPr sz="2400" dirty="0"/>
          </a:p>
        </p:txBody>
      </p:sp>
      <p:pic>
        <p:nvPicPr>
          <p:cNvPr id="262" name="Google Shape;262;p43"/>
          <p:cNvPicPr preferRelativeResize="0"/>
          <p:nvPr/>
        </p:nvPicPr>
        <p:blipFill rotWithShape="1">
          <a:blip r:embed="rId3">
            <a:alphaModFix/>
          </a:blip>
          <a:srcRect/>
          <a:stretch/>
        </p:blipFill>
        <p:spPr>
          <a:xfrm>
            <a:off x="2399905" y="2065735"/>
            <a:ext cx="1195560" cy="1066680"/>
          </a:xfrm>
          <a:prstGeom prst="rect">
            <a:avLst/>
          </a:prstGeom>
          <a:noFill/>
          <a:ln>
            <a:noFill/>
          </a:ln>
        </p:spPr>
      </p:pic>
      <p:pic>
        <p:nvPicPr>
          <p:cNvPr id="263" name="Google Shape;263;p43"/>
          <p:cNvPicPr preferRelativeResize="0"/>
          <p:nvPr/>
        </p:nvPicPr>
        <p:blipFill rotWithShape="1">
          <a:blip r:embed="rId4">
            <a:alphaModFix/>
          </a:blip>
          <a:srcRect/>
          <a:stretch/>
        </p:blipFill>
        <p:spPr>
          <a:xfrm>
            <a:off x="4779490" y="1274660"/>
            <a:ext cx="1092960" cy="1297080"/>
          </a:xfrm>
          <a:prstGeom prst="rect">
            <a:avLst/>
          </a:prstGeom>
          <a:noFill/>
          <a:ln>
            <a:noFill/>
          </a:ln>
        </p:spPr>
      </p:pic>
      <p:pic>
        <p:nvPicPr>
          <p:cNvPr id="264" name="Google Shape;264;p43"/>
          <p:cNvPicPr preferRelativeResize="0"/>
          <p:nvPr/>
        </p:nvPicPr>
        <p:blipFill rotWithShape="1">
          <a:blip r:embed="rId5">
            <a:alphaModFix/>
          </a:blip>
          <a:srcRect/>
          <a:stretch/>
        </p:blipFill>
        <p:spPr>
          <a:xfrm>
            <a:off x="7464750" y="2236480"/>
            <a:ext cx="1091880" cy="1092960"/>
          </a:xfrm>
          <a:prstGeom prst="rect">
            <a:avLst/>
          </a:prstGeom>
          <a:noFill/>
          <a:ln>
            <a:noFill/>
          </a:ln>
        </p:spPr>
      </p:pic>
      <p:pic>
        <p:nvPicPr>
          <p:cNvPr id="265" name="Google Shape;265;p43"/>
          <p:cNvPicPr preferRelativeResize="0"/>
          <p:nvPr/>
        </p:nvPicPr>
        <p:blipFill rotWithShape="1">
          <a:blip r:embed="rId6">
            <a:alphaModFix/>
          </a:blip>
          <a:srcRect/>
          <a:stretch/>
        </p:blipFill>
        <p:spPr>
          <a:xfrm>
            <a:off x="599545" y="2077900"/>
            <a:ext cx="616320" cy="616320"/>
          </a:xfrm>
          <a:prstGeom prst="rect">
            <a:avLst/>
          </a:prstGeom>
          <a:noFill/>
          <a:ln>
            <a:noFill/>
          </a:ln>
        </p:spPr>
      </p:pic>
      <p:pic>
        <p:nvPicPr>
          <p:cNvPr id="266" name="Google Shape;266;p43"/>
          <p:cNvPicPr preferRelativeResize="0"/>
          <p:nvPr/>
        </p:nvPicPr>
        <p:blipFill rotWithShape="1">
          <a:blip r:embed="rId7">
            <a:alphaModFix/>
          </a:blip>
          <a:srcRect/>
          <a:stretch/>
        </p:blipFill>
        <p:spPr>
          <a:xfrm>
            <a:off x="622413" y="2840575"/>
            <a:ext cx="570600" cy="570600"/>
          </a:xfrm>
          <a:prstGeom prst="rect">
            <a:avLst/>
          </a:prstGeom>
          <a:noFill/>
          <a:ln>
            <a:noFill/>
          </a:ln>
        </p:spPr>
      </p:pic>
      <p:pic>
        <p:nvPicPr>
          <p:cNvPr id="267" name="Google Shape;267;p43"/>
          <p:cNvPicPr preferRelativeResize="0"/>
          <p:nvPr/>
        </p:nvPicPr>
        <p:blipFill rotWithShape="1">
          <a:blip r:embed="rId8">
            <a:alphaModFix/>
          </a:blip>
          <a:srcRect/>
          <a:stretch/>
        </p:blipFill>
        <p:spPr>
          <a:xfrm>
            <a:off x="606017" y="1251705"/>
            <a:ext cx="491760" cy="491760"/>
          </a:xfrm>
          <a:prstGeom prst="rect">
            <a:avLst/>
          </a:prstGeom>
          <a:noFill/>
          <a:ln>
            <a:noFill/>
          </a:ln>
        </p:spPr>
      </p:pic>
      <p:pic>
        <p:nvPicPr>
          <p:cNvPr id="268" name="Google Shape;268;p43"/>
          <p:cNvPicPr preferRelativeResize="0"/>
          <p:nvPr/>
        </p:nvPicPr>
        <p:blipFill rotWithShape="1">
          <a:blip r:embed="rId9">
            <a:alphaModFix/>
          </a:blip>
          <a:srcRect/>
          <a:stretch/>
        </p:blipFill>
        <p:spPr>
          <a:xfrm>
            <a:off x="636083" y="3557515"/>
            <a:ext cx="431640" cy="431640"/>
          </a:xfrm>
          <a:prstGeom prst="rect">
            <a:avLst/>
          </a:prstGeom>
          <a:noFill/>
          <a:ln>
            <a:noFill/>
          </a:ln>
        </p:spPr>
      </p:pic>
      <p:pic>
        <p:nvPicPr>
          <p:cNvPr id="269" name="Google Shape;269;p43"/>
          <p:cNvPicPr preferRelativeResize="0"/>
          <p:nvPr/>
        </p:nvPicPr>
        <p:blipFill rotWithShape="1">
          <a:blip r:embed="rId10">
            <a:alphaModFix/>
          </a:blip>
          <a:srcRect/>
          <a:stretch/>
        </p:blipFill>
        <p:spPr>
          <a:xfrm>
            <a:off x="4779500" y="3213655"/>
            <a:ext cx="1335240" cy="1016280"/>
          </a:xfrm>
          <a:prstGeom prst="rect">
            <a:avLst/>
          </a:prstGeom>
          <a:noFill/>
          <a:ln>
            <a:noFill/>
          </a:ln>
        </p:spPr>
      </p:pic>
      <p:sp>
        <p:nvSpPr>
          <p:cNvPr id="270" name="Google Shape;270;p43"/>
          <p:cNvSpPr/>
          <p:nvPr/>
        </p:nvSpPr>
        <p:spPr>
          <a:xfrm>
            <a:off x="6161345" y="1976230"/>
            <a:ext cx="1014498" cy="393822"/>
          </a:xfrm>
          <a:custGeom>
            <a:avLst/>
            <a:gdLst/>
            <a:ahLst/>
            <a:cxnLst/>
            <a:rect l="l" t="t" r="r" b="b"/>
            <a:pathLst>
              <a:path w="21600" h="21600" extrusionOk="0">
                <a:moveTo>
                  <a:pt x="0" y="0"/>
                </a:moveTo>
                <a:lnTo>
                  <a:pt x="21600" y="2160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6860"/>
              </a:srgbClr>
            </a:outerShdw>
          </a:effectLst>
        </p:spPr>
        <p:txBody>
          <a:bodyPr/>
          <a:lstStyle/>
          <a:p>
            <a:endParaRPr lang="es-MX"/>
          </a:p>
        </p:txBody>
      </p:sp>
      <p:sp>
        <p:nvSpPr>
          <p:cNvPr id="271" name="Google Shape;271;p43"/>
          <p:cNvSpPr/>
          <p:nvPr/>
        </p:nvSpPr>
        <p:spPr>
          <a:xfrm>
            <a:off x="6098450" y="3022000"/>
            <a:ext cx="1147050" cy="472300"/>
          </a:xfrm>
          <a:custGeom>
            <a:avLst/>
            <a:gdLst/>
            <a:ahLst/>
            <a:cxnLst/>
            <a:rect l="l" t="t" r="r" b="b"/>
            <a:pathLst>
              <a:path w="45882" h="18892" extrusionOk="0">
                <a:moveTo>
                  <a:pt x="0" y="18892"/>
                </a:moveTo>
                <a:lnTo>
                  <a:pt x="45882" y="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6860"/>
              </a:srgbClr>
            </a:outerShdw>
          </a:effectLst>
        </p:spPr>
        <p:txBody>
          <a:bodyPr/>
          <a:lstStyle/>
          <a:p>
            <a:endParaRPr lang="es-MX"/>
          </a:p>
        </p:txBody>
      </p:sp>
      <p:sp>
        <p:nvSpPr>
          <p:cNvPr id="272" name="Google Shape;272;p43"/>
          <p:cNvSpPr/>
          <p:nvPr/>
        </p:nvSpPr>
        <p:spPr>
          <a:xfrm>
            <a:off x="3747875" y="1833925"/>
            <a:ext cx="914300" cy="402550"/>
          </a:xfrm>
          <a:custGeom>
            <a:avLst/>
            <a:gdLst/>
            <a:ahLst/>
            <a:cxnLst/>
            <a:rect l="l" t="t" r="r" b="b"/>
            <a:pathLst>
              <a:path w="36572" h="16102" extrusionOk="0">
                <a:moveTo>
                  <a:pt x="0" y="16102"/>
                </a:moveTo>
                <a:lnTo>
                  <a:pt x="36572" y="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6860"/>
              </a:srgbClr>
            </a:outerShdw>
          </a:effectLst>
        </p:spPr>
        <p:txBody>
          <a:bodyPr/>
          <a:lstStyle/>
          <a:p>
            <a:endParaRPr lang="es-MX"/>
          </a:p>
        </p:txBody>
      </p:sp>
      <p:sp>
        <p:nvSpPr>
          <p:cNvPr id="273" name="Google Shape;273;p43"/>
          <p:cNvSpPr/>
          <p:nvPr/>
        </p:nvSpPr>
        <p:spPr>
          <a:xfrm>
            <a:off x="3766475" y="3148525"/>
            <a:ext cx="1054900" cy="390375"/>
          </a:xfrm>
          <a:custGeom>
            <a:avLst/>
            <a:gdLst/>
            <a:ahLst/>
            <a:cxnLst/>
            <a:rect l="l" t="t" r="r" b="b"/>
            <a:pathLst>
              <a:path w="42196" h="15615" extrusionOk="0">
                <a:moveTo>
                  <a:pt x="0" y="0"/>
                </a:moveTo>
                <a:lnTo>
                  <a:pt x="42196" y="15615"/>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6860"/>
              </a:srgbClr>
            </a:outerShdw>
          </a:effectLst>
        </p:spPr>
        <p:txBody>
          <a:bodyPr/>
          <a:lstStyle/>
          <a:p>
            <a:endParaRPr lang="es-MX"/>
          </a:p>
        </p:txBody>
      </p:sp>
      <p:sp>
        <p:nvSpPr>
          <p:cNvPr id="274" name="Google Shape;274;p43"/>
          <p:cNvSpPr/>
          <p:nvPr/>
        </p:nvSpPr>
        <p:spPr>
          <a:xfrm>
            <a:off x="1360925" y="3273600"/>
            <a:ext cx="1177025" cy="456100"/>
          </a:xfrm>
          <a:custGeom>
            <a:avLst/>
            <a:gdLst/>
            <a:ahLst/>
            <a:cxnLst/>
            <a:rect l="l" t="t" r="r" b="b"/>
            <a:pathLst>
              <a:path w="47081" h="18244" extrusionOk="0">
                <a:moveTo>
                  <a:pt x="0" y="18244"/>
                </a:moveTo>
                <a:lnTo>
                  <a:pt x="47081" y="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6860"/>
              </a:srgbClr>
            </a:outerShdw>
          </a:effectLst>
        </p:spPr>
        <p:txBody>
          <a:bodyPr/>
          <a:lstStyle/>
          <a:p>
            <a:endParaRPr lang="es-MX"/>
          </a:p>
        </p:txBody>
      </p:sp>
      <p:sp>
        <p:nvSpPr>
          <p:cNvPr id="275" name="Google Shape;275;p43"/>
          <p:cNvSpPr/>
          <p:nvPr/>
        </p:nvSpPr>
        <p:spPr>
          <a:xfrm>
            <a:off x="1368300" y="2869000"/>
            <a:ext cx="985750" cy="139775"/>
          </a:xfrm>
          <a:custGeom>
            <a:avLst/>
            <a:gdLst/>
            <a:ahLst/>
            <a:cxnLst/>
            <a:rect l="l" t="t" r="r" b="b"/>
            <a:pathLst>
              <a:path w="39430" h="5591" extrusionOk="0">
                <a:moveTo>
                  <a:pt x="0" y="5591"/>
                </a:moveTo>
                <a:lnTo>
                  <a:pt x="39430" y="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6860"/>
              </a:srgbClr>
            </a:outerShdw>
          </a:effectLst>
        </p:spPr>
        <p:txBody>
          <a:bodyPr/>
          <a:lstStyle/>
          <a:p>
            <a:endParaRPr lang="es-MX"/>
          </a:p>
        </p:txBody>
      </p:sp>
      <p:sp>
        <p:nvSpPr>
          <p:cNvPr id="276" name="Google Shape;276;p43"/>
          <p:cNvSpPr/>
          <p:nvPr/>
        </p:nvSpPr>
        <p:spPr>
          <a:xfrm>
            <a:off x="1373863" y="2413738"/>
            <a:ext cx="952050" cy="17750"/>
          </a:xfrm>
          <a:custGeom>
            <a:avLst/>
            <a:gdLst/>
            <a:ahLst/>
            <a:cxnLst/>
            <a:rect l="l" t="t" r="r" b="b"/>
            <a:pathLst>
              <a:path w="38082" h="710" extrusionOk="0">
                <a:moveTo>
                  <a:pt x="0" y="0"/>
                </a:moveTo>
                <a:lnTo>
                  <a:pt x="38082" y="710"/>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6860"/>
              </a:srgbClr>
            </a:outerShdw>
          </a:effectLst>
        </p:spPr>
        <p:txBody>
          <a:bodyPr/>
          <a:lstStyle/>
          <a:p>
            <a:endParaRPr lang="es-MX"/>
          </a:p>
        </p:txBody>
      </p:sp>
      <p:sp>
        <p:nvSpPr>
          <p:cNvPr id="277" name="Google Shape;277;p43"/>
          <p:cNvSpPr/>
          <p:nvPr/>
        </p:nvSpPr>
        <p:spPr>
          <a:xfrm>
            <a:off x="1302075" y="1596350"/>
            <a:ext cx="871525" cy="286875"/>
          </a:xfrm>
          <a:custGeom>
            <a:avLst/>
            <a:gdLst/>
            <a:ahLst/>
            <a:cxnLst/>
            <a:rect l="l" t="t" r="r" b="b"/>
            <a:pathLst>
              <a:path w="34861" h="11475" extrusionOk="0">
                <a:moveTo>
                  <a:pt x="0" y="0"/>
                </a:moveTo>
                <a:lnTo>
                  <a:pt x="34861" y="11475"/>
                </a:lnTo>
              </a:path>
            </a:pathLst>
          </a:custGeom>
          <a:noFill/>
          <a:ln w="25550" cap="flat" cmpd="sng">
            <a:solidFill>
              <a:srgbClr val="4BACC6"/>
            </a:solidFill>
            <a:prstDash val="solid"/>
            <a:round/>
            <a:headEnd type="none" w="sm" len="sm"/>
            <a:tailEnd type="triangle" w="med" len="med"/>
          </a:ln>
          <a:effectLst>
            <a:outerShdw blurRad="40000" dist="20000" dir="5400000" rotWithShape="0">
              <a:srgbClr val="000000">
                <a:alpha val="36860"/>
              </a:srgbClr>
            </a:outerShdw>
          </a:effectLst>
        </p:spPr>
        <p:txBody>
          <a:bodyPr/>
          <a:lstStyle/>
          <a:p>
            <a:endParaRPr lang="es-MX"/>
          </a:p>
        </p:txBody>
      </p:sp>
      <p:sp>
        <p:nvSpPr>
          <p:cNvPr id="278" name="Google Shape;278;p43"/>
          <p:cNvSpPr/>
          <p:nvPr/>
        </p:nvSpPr>
        <p:spPr>
          <a:xfrm>
            <a:off x="2537950" y="3411175"/>
            <a:ext cx="1007700" cy="4896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Minería de datos</a:t>
            </a:r>
            <a:endParaRPr sz="1800" b="0" i="0" u="none" strike="noStrike" cap="none">
              <a:solidFill>
                <a:srgbClr val="000000"/>
              </a:solidFill>
              <a:latin typeface="Arial"/>
              <a:ea typeface="Arial"/>
              <a:cs typeface="Arial"/>
              <a:sym typeface="Arial"/>
            </a:endParaRPr>
          </a:p>
        </p:txBody>
      </p:sp>
      <p:sp>
        <p:nvSpPr>
          <p:cNvPr id="279" name="Google Shape;279;p43"/>
          <p:cNvSpPr/>
          <p:nvPr/>
        </p:nvSpPr>
        <p:spPr>
          <a:xfrm>
            <a:off x="4822125" y="2571750"/>
            <a:ext cx="1007700" cy="289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Patrones</a:t>
            </a:r>
            <a:endParaRPr sz="1800" b="0" i="0" u="none" strike="noStrike" cap="none">
              <a:solidFill>
                <a:srgbClr val="000000"/>
              </a:solidFill>
              <a:latin typeface="Arial"/>
              <a:ea typeface="Arial"/>
              <a:cs typeface="Arial"/>
              <a:sym typeface="Arial"/>
            </a:endParaRPr>
          </a:p>
        </p:txBody>
      </p:sp>
      <p:sp>
        <p:nvSpPr>
          <p:cNvPr id="280" name="Google Shape;280;p43"/>
          <p:cNvSpPr/>
          <p:nvPr/>
        </p:nvSpPr>
        <p:spPr>
          <a:xfrm>
            <a:off x="4900750" y="4314875"/>
            <a:ext cx="971700" cy="289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Modelos</a:t>
            </a:r>
            <a:endParaRPr sz="1800" b="0" i="0" u="none" strike="noStrike" cap="none">
              <a:solidFill>
                <a:srgbClr val="000000"/>
              </a:solidFill>
              <a:latin typeface="Arial"/>
              <a:ea typeface="Arial"/>
              <a:cs typeface="Arial"/>
              <a:sym typeface="Arial"/>
            </a:endParaRPr>
          </a:p>
        </p:txBody>
      </p:sp>
      <p:sp>
        <p:nvSpPr>
          <p:cNvPr id="281" name="Google Shape;281;p43"/>
          <p:cNvSpPr/>
          <p:nvPr/>
        </p:nvSpPr>
        <p:spPr>
          <a:xfrm>
            <a:off x="7348599" y="3523886"/>
            <a:ext cx="1451100" cy="4989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Inteligencia Computacional</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social media">
            <a:extLst>
              <a:ext uri="{FF2B5EF4-FFF2-40B4-BE49-F238E27FC236}">
                <a16:creationId xmlns:a16="http://schemas.microsoft.com/office/drawing/2014/main" id="{821562D9-6427-4CAF-8451-292EBD276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414" y="1300921"/>
            <a:ext cx="825056" cy="658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newspapers">
            <a:extLst>
              <a:ext uri="{FF2B5EF4-FFF2-40B4-BE49-F238E27FC236}">
                <a16:creationId xmlns:a16="http://schemas.microsoft.com/office/drawing/2014/main" id="{5D07AC22-6D2C-4DBF-8C2B-2814A24F1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6183" y="1203483"/>
            <a:ext cx="971317" cy="8533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mobile devices">
            <a:extLst>
              <a:ext uri="{FF2B5EF4-FFF2-40B4-BE49-F238E27FC236}">
                <a16:creationId xmlns:a16="http://schemas.microsoft.com/office/drawing/2014/main" id="{449E2D20-FFF6-4EA4-9DA9-CA84BBAA9E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796"/>
          <a:stretch/>
        </p:blipFill>
        <p:spPr bwMode="auto">
          <a:xfrm>
            <a:off x="5374213" y="1203483"/>
            <a:ext cx="1140407" cy="8533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iot device">
            <a:extLst>
              <a:ext uri="{FF2B5EF4-FFF2-40B4-BE49-F238E27FC236}">
                <a16:creationId xmlns:a16="http://schemas.microsoft.com/office/drawing/2014/main" id="{E3001847-C484-45F7-85EF-A733E7042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0381" y="1379586"/>
            <a:ext cx="864084" cy="50116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recto 32">
            <a:extLst>
              <a:ext uri="{FF2B5EF4-FFF2-40B4-BE49-F238E27FC236}">
                <a16:creationId xmlns:a16="http://schemas.microsoft.com/office/drawing/2014/main" id="{0E575C14-437C-4CA3-8E2E-E98DF953D54C}"/>
              </a:ext>
            </a:extLst>
          </p:cNvPr>
          <p:cNvCxnSpPr/>
          <p:nvPr/>
        </p:nvCxnSpPr>
        <p:spPr>
          <a:xfrm>
            <a:off x="1501724" y="991775"/>
            <a:ext cx="5982287"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35" name="CuadroTexto 34">
            <a:extLst>
              <a:ext uri="{FF2B5EF4-FFF2-40B4-BE49-F238E27FC236}">
                <a16:creationId xmlns:a16="http://schemas.microsoft.com/office/drawing/2014/main" id="{1ADE1500-028F-4128-A134-70B336EC1364}"/>
              </a:ext>
            </a:extLst>
          </p:cNvPr>
          <p:cNvSpPr txBox="1"/>
          <p:nvPr/>
        </p:nvSpPr>
        <p:spPr>
          <a:xfrm>
            <a:off x="1441134" y="681672"/>
            <a:ext cx="6341012" cy="369332"/>
          </a:xfrm>
          <a:prstGeom prst="rect">
            <a:avLst/>
          </a:prstGeom>
          <a:noFill/>
        </p:spPr>
        <p:txBody>
          <a:bodyPr wrap="square" rtlCol="0">
            <a:spAutoFit/>
          </a:bodyPr>
          <a:lstStyle/>
          <a:p>
            <a:r>
              <a:rPr lang="es-ES" sz="1800" b="1" i="1" dirty="0"/>
              <a:t>Sistemas Inteligentes de Información Geográfica</a:t>
            </a:r>
            <a:endParaRPr lang="es-MX" sz="1200" b="1" i="1" dirty="0">
              <a:solidFill>
                <a:schemeClr val="bg1">
                  <a:lumMod val="50000"/>
                </a:schemeClr>
              </a:solidFill>
            </a:endParaRPr>
          </a:p>
        </p:txBody>
      </p:sp>
      <p:sp>
        <p:nvSpPr>
          <p:cNvPr id="30" name="17 Rectángulo redondeado">
            <a:extLst>
              <a:ext uri="{FF2B5EF4-FFF2-40B4-BE49-F238E27FC236}">
                <a16:creationId xmlns:a16="http://schemas.microsoft.com/office/drawing/2014/main" id="{2DEA381A-0D10-4DA8-8F04-BB13E4183265}"/>
              </a:ext>
            </a:extLst>
          </p:cNvPr>
          <p:cNvSpPr/>
          <p:nvPr/>
        </p:nvSpPr>
        <p:spPr>
          <a:xfrm>
            <a:off x="1248058" y="3174817"/>
            <a:ext cx="1368152" cy="675074"/>
          </a:xfrm>
          <a:prstGeom prst="roundRect">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lvl="0" algn="ctr">
              <a:defRPr/>
            </a:pPr>
            <a:r>
              <a:rPr lang="es-MX" sz="1403" dirty="0">
                <a:solidFill>
                  <a:sysClr val="window" lastClr="FFFFFF"/>
                </a:solidFill>
                <a:latin typeface="Calibri"/>
              </a:rPr>
              <a:t>Adquisición</a:t>
            </a:r>
          </a:p>
        </p:txBody>
      </p:sp>
      <p:sp>
        <p:nvSpPr>
          <p:cNvPr id="15" name="Flecha: cheurón 14">
            <a:extLst>
              <a:ext uri="{FF2B5EF4-FFF2-40B4-BE49-F238E27FC236}">
                <a16:creationId xmlns:a16="http://schemas.microsoft.com/office/drawing/2014/main" id="{44406A5F-E574-4A03-8977-BD57327109E2}"/>
              </a:ext>
            </a:extLst>
          </p:cNvPr>
          <p:cNvSpPr/>
          <p:nvPr/>
        </p:nvSpPr>
        <p:spPr>
          <a:xfrm rot="5400000">
            <a:off x="1288228" y="2365484"/>
            <a:ext cx="1324861" cy="532756"/>
          </a:xfrm>
          <a:prstGeom prst="chevron">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050" b="1" dirty="0"/>
              <a:t>Datos</a:t>
            </a:r>
          </a:p>
        </p:txBody>
      </p:sp>
    </p:spTree>
    <p:extLst>
      <p:ext uri="{BB962C8B-B14F-4D97-AF65-F5344CB8AC3E}">
        <p14:creationId xmlns:p14="http://schemas.microsoft.com/office/powerpoint/2010/main" val="21038685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par>
                                <p:cTn id="10" presetID="53" presetClass="entr" presetSubtype="16" fill="hold" nodeType="withEffect">
                                  <p:stCondLst>
                                    <p:cond delay="25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500" fill="hold"/>
                                        <p:tgtEl>
                                          <p:spTgt spid="1028"/>
                                        </p:tgtEl>
                                        <p:attrNameLst>
                                          <p:attrName>ppt_w</p:attrName>
                                        </p:attrNameLst>
                                      </p:cBhvr>
                                      <p:tavLst>
                                        <p:tav tm="0">
                                          <p:val>
                                            <p:fltVal val="0"/>
                                          </p:val>
                                        </p:tav>
                                        <p:tav tm="100000">
                                          <p:val>
                                            <p:strVal val="#ppt_w"/>
                                          </p:val>
                                        </p:tav>
                                      </p:tavLst>
                                    </p:anim>
                                    <p:anim calcmode="lin" valueType="num">
                                      <p:cBhvr>
                                        <p:cTn id="13" dur="500" fill="hold"/>
                                        <p:tgtEl>
                                          <p:spTgt spid="1028"/>
                                        </p:tgtEl>
                                        <p:attrNameLst>
                                          <p:attrName>ppt_h</p:attrName>
                                        </p:attrNameLst>
                                      </p:cBhvr>
                                      <p:tavLst>
                                        <p:tav tm="0">
                                          <p:val>
                                            <p:fltVal val="0"/>
                                          </p:val>
                                        </p:tav>
                                        <p:tav tm="100000">
                                          <p:val>
                                            <p:strVal val="#ppt_h"/>
                                          </p:val>
                                        </p:tav>
                                      </p:tavLst>
                                    </p:anim>
                                    <p:animEffect transition="in" filter="fade">
                                      <p:cBhvr>
                                        <p:cTn id="14" dur="500"/>
                                        <p:tgtEl>
                                          <p:spTgt spid="1028"/>
                                        </p:tgtEl>
                                      </p:cBhvr>
                                    </p:animEffect>
                                  </p:childTnLst>
                                </p:cTn>
                              </p:par>
                              <p:par>
                                <p:cTn id="15" presetID="53" presetClass="entr" presetSubtype="16" fill="hold" nodeType="withEffect">
                                  <p:stCondLst>
                                    <p:cond delay="500"/>
                                  </p:stCondLst>
                                  <p:childTnLst>
                                    <p:set>
                                      <p:cBhvr>
                                        <p:cTn id="16" dur="1" fill="hold">
                                          <p:stCondLst>
                                            <p:cond delay="0"/>
                                          </p:stCondLst>
                                        </p:cTn>
                                        <p:tgtEl>
                                          <p:spTgt spid="1030"/>
                                        </p:tgtEl>
                                        <p:attrNameLst>
                                          <p:attrName>style.visibility</p:attrName>
                                        </p:attrNameLst>
                                      </p:cBhvr>
                                      <p:to>
                                        <p:strVal val="visible"/>
                                      </p:to>
                                    </p:set>
                                    <p:anim calcmode="lin" valueType="num">
                                      <p:cBhvr>
                                        <p:cTn id="17" dur="500" fill="hold"/>
                                        <p:tgtEl>
                                          <p:spTgt spid="1030"/>
                                        </p:tgtEl>
                                        <p:attrNameLst>
                                          <p:attrName>ppt_w</p:attrName>
                                        </p:attrNameLst>
                                      </p:cBhvr>
                                      <p:tavLst>
                                        <p:tav tm="0">
                                          <p:val>
                                            <p:fltVal val="0"/>
                                          </p:val>
                                        </p:tav>
                                        <p:tav tm="100000">
                                          <p:val>
                                            <p:strVal val="#ppt_w"/>
                                          </p:val>
                                        </p:tav>
                                      </p:tavLst>
                                    </p:anim>
                                    <p:anim calcmode="lin" valueType="num">
                                      <p:cBhvr>
                                        <p:cTn id="18" dur="500" fill="hold"/>
                                        <p:tgtEl>
                                          <p:spTgt spid="1030"/>
                                        </p:tgtEl>
                                        <p:attrNameLst>
                                          <p:attrName>ppt_h</p:attrName>
                                        </p:attrNameLst>
                                      </p:cBhvr>
                                      <p:tavLst>
                                        <p:tav tm="0">
                                          <p:val>
                                            <p:fltVal val="0"/>
                                          </p:val>
                                        </p:tav>
                                        <p:tav tm="100000">
                                          <p:val>
                                            <p:strVal val="#ppt_h"/>
                                          </p:val>
                                        </p:tav>
                                      </p:tavLst>
                                    </p:anim>
                                    <p:animEffect transition="in" filter="fade">
                                      <p:cBhvr>
                                        <p:cTn id="19" dur="500"/>
                                        <p:tgtEl>
                                          <p:spTgt spid="1030"/>
                                        </p:tgtEl>
                                      </p:cBhvr>
                                    </p:animEffect>
                                  </p:childTnLst>
                                </p:cTn>
                              </p:par>
                              <p:par>
                                <p:cTn id="20" presetID="53" presetClass="entr" presetSubtype="16" fill="hold" nodeType="withEffect">
                                  <p:stCondLst>
                                    <p:cond delay="750"/>
                                  </p:stCondLst>
                                  <p:childTnLst>
                                    <p:set>
                                      <p:cBhvr>
                                        <p:cTn id="21" dur="1" fill="hold">
                                          <p:stCondLst>
                                            <p:cond delay="0"/>
                                          </p:stCondLst>
                                        </p:cTn>
                                        <p:tgtEl>
                                          <p:spTgt spid="1032"/>
                                        </p:tgtEl>
                                        <p:attrNameLst>
                                          <p:attrName>style.visibility</p:attrName>
                                        </p:attrNameLst>
                                      </p:cBhvr>
                                      <p:to>
                                        <p:strVal val="visible"/>
                                      </p:to>
                                    </p:set>
                                    <p:anim calcmode="lin" valueType="num">
                                      <p:cBhvr>
                                        <p:cTn id="22" dur="500" fill="hold"/>
                                        <p:tgtEl>
                                          <p:spTgt spid="1032"/>
                                        </p:tgtEl>
                                        <p:attrNameLst>
                                          <p:attrName>ppt_w</p:attrName>
                                        </p:attrNameLst>
                                      </p:cBhvr>
                                      <p:tavLst>
                                        <p:tav tm="0">
                                          <p:val>
                                            <p:fltVal val="0"/>
                                          </p:val>
                                        </p:tav>
                                        <p:tav tm="100000">
                                          <p:val>
                                            <p:strVal val="#ppt_w"/>
                                          </p:val>
                                        </p:tav>
                                      </p:tavLst>
                                    </p:anim>
                                    <p:anim calcmode="lin" valueType="num">
                                      <p:cBhvr>
                                        <p:cTn id="23" dur="500" fill="hold"/>
                                        <p:tgtEl>
                                          <p:spTgt spid="1032"/>
                                        </p:tgtEl>
                                        <p:attrNameLst>
                                          <p:attrName>ppt_h</p:attrName>
                                        </p:attrNameLst>
                                      </p:cBhvr>
                                      <p:tavLst>
                                        <p:tav tm="0">
                                          <p:val>
                                            <p:fltVal val="0"/>
                                          </p:val>
                                        </p:tav>
                                        <p:tav tm="100000">
                                          <p:val>
                                            <p:strVal val="#ppt_h"/>
                                          </p:val>
                                        </p:tav>
                                      </p:tavLst>
                                    </p:anim>
                                    <p:animEffect transition="in" filter="fade">
                                      <p:cBhvr>
                                        <p:cTn id="24" dur="500"/>
                                        <p:tgtEl>
                                          <p:spTgt spid="1032"/>
                                        </p:tgtEl>
                                      </p:cBhvr>
                                    </p:animEffect>
                                  </p:childTnLst>
                                </p:cTn>
                              </p:par>
                              <p:par>
                                <p:cTn id="25" presetID="42" presetClass="path" presetSubtype="0" accel="50000" decel="50000" fill="hold" nodeType="withEffect">
                                  <p:stCondLst>
                                    <p:cond delay="0"/>
                                  </p:stCondLst>
                                  <p:childTnLst>
                                    <p:animMotion origin="layout" path="M -3.05556E-6 1.85185E-6 L -0.25677 0.37014 " pathEditMode="relative" rAng="0" ptsTypes="AA">
                                      <p:cBhvr>
                                        <p:cTn id="26" dur="2000" spd="-100000" fill="hold"/>
                                        <p:tgtEl>
                                          <p:spTgt spid="1026"/>
                                        </p:tgtEl>
                                        <p:attrNameLst>
                                          <p:attrName>ppt_x</p:attrName>
                                          <p:attrName>ppt_y</p:attrName>
                                        </p:attrNameLst>
                                      </p:cBhvr>
                                      <p:rCtr x="-12847" y="18495"/>
                                    </p:animMotion>
                                  </p:childTnLst>
                                </p:cTn>
                              </p:par>
                              <p:par>
                                <p:cTn id="27" presetID="42" presetClass="path" presetSubtype="0" accel="50000" decel="50000" fill="hold" nodeType="withEffect">
                                  <p:stCondLst>
                                    <p:cond delay="250"/>
                                  </p:stCondLst>
                                  <p:childTnLst>
                                    <p:animMotion origin="layout" path="M 5E-6 1.85185E-6 L -0.41494 0.36829 " pathEditMode="relative" rAng="0" ptsTypes="AA">
                                      <p:cBhvr>
                                        <p:cTn id="28" dur="2000" spd="-100000" fill="hold"/>
                                        <p:tgtEl>
                                          <p:spTgt spid="1028"/>
                                        </p:tgtEl>
                                        <p:attrNameLst>
                                          <p:attrName>ppt_x</p:attrName>
                                          <p:attrName>ppt_y</p:attrName>
                                        </p:attrNameLst>
                                      </p:cBhvr>
                                      <p:rCtr x="-20747" y="18403"/>
                                    </p:animMotion>
                                  </p:childTnLst>
                                </p:cTn>
                              </p:par>
                              <p:par>
                                <p:cTn id="29" presetID="42" presetClass="path" presetSubtype="0" accel="50000" decel="50000" fill="hold" nodeType="withEffect">
                                  <p:stCondLst>
                                    <p:cond delay="500"/>
                                  </p:stCondLst>
                                  <p:childTnLst>
                                    <p:animMotion origin="layout" path="M -3.61111E-6 1.85185E-6 L -0.58628 0.36273 " pathEditMode="relative" rAng="0" ptsTypes="AA">
                                      <p:cBhvr>
                                        <p:cTn id="30" dur="2000" spd="-100000" fill="hold"/>
                                        <p:tgtEl>
                                          <p:spTgt spid="1030"/>
                                        </p:tgtEl>
                                        <p:attrNameLst>
                                          <p:attrName>ppt_x</p:attrName>
                                          <p:attrName>ppt_y</p:attrName>
                                        </p:attrNameLst>
                                      </p:cBhvr>
                                      <p:rCtr x="-29323" y="18125"/>
                                    </p:animMotion>
                                  </p:childTnLst>
                                </p:cTn>
                              </p:par>
                              <p:par>
                                <p:cTn id="31" presetID="42" presetClass="path" presetSubtype="0" accel="50000" decel="50000" fill="hold" nodeType="withEffect">
                                  <p:stCondLst>
                                    <p:cond delay="750"/>
                                  </p:stCondLst>
                                  <p:childTnLst>
                                    <p:animMotion origin="layout" path="M -3.88889E-6 1.85185E-6 L -0.76354 0.35717 " pathEditMode="relative" rAng="0" ptsTypes="AA">
                                      <p:cBhvr>
                                        <p:cTn id="32" dur="2000" spd="-100000" fill="hold"/>
                                        <p:tgtEl>
                                          <p:spTgt spid="1032"/>
                                        </p:tgtEl>
                                        <p:attrNameLst>
                                          <p:attrName>ppt_x</p:attrName>
                                          <p:attrName>ppt_y</p:attrName>
                                        </p:attrNameLst>
                                      </p:cBhvr>
                                      <p:rCtr x="-38177" y="17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social media">
            <a:extLst>
              <a:ext uri="{FF2B5EF4-FFF2-40B4-BE49-F238E27FC236}">
                <a16:creationId xmlns:a16="http://schemas.microsoft.com/office/drawing/2014/main" id="{821562D9-6427-4CAF-8451-292EBD276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414" y="1300921"/>
            <a:ext cx="825056" cy="658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newspapers">
            <a:extLst>
              <a:ext uri="{FF2B5EF4-FFF2-40B4-BE49-F238E27FC236}">
                <a16:creationId xmlns:a16="http://schemas.microsoft.com/office/drawing/2014/main" id="{5D07AC22-6D2C-4DBF-8C2B-2814A24F17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83" y="1203483"/>
            <a:ext cx="971317" cy="8533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mobile devices">
            <a:extLst>
              <a:ext uri="{FF2B5EF4-FFF2-40B4-BE49-F238E27FC236}">
                <a16:creationId xmlns:a16="http://schemas.microsoft.com/office/drawing/2014/main" id="{449E2D20-FFF6-4EA4-9DA9-CA84BBAA9EC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9796"/>
          <a:stretch/>
        </p:blipFill>
        <p:spPr bwMode="auto">
          <a:xfrm>
            <a:off x="5374213" y="1203483"/>
            <a:ext cx="1140407" cy="8533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iot device">
            <a:extLst>
              <a:ext uri="{FF2B5EF4-FFF2-40B4-BE49-F238E27FC236}">
                <a16:creationId xmlns:a16="http://schemas.microsoft.com/office/drawing/2014/main" id="{E3001847-C484-45F7-85EF-A733E70428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0381" y="1379586"/>
            <a:ext cx="864084" cy="50116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recto 32">
            <a:extLst>
              <a:ext uri="{FF2B5EF4-FFF2-40B4-BE49-F238E27FC236}">
                <a16:creationId xmlns:a16="http://schemas.microsoft.com/office/drawing/2014/main" id="{0E575C14-437C-4CA3-8E2E-E98DF953D54C}"/>
              </a:ext>
            </a:extLst>
          </p:cNvPr>
          <p:cNvCxnSpPr/>
          <p:nvPr/>
        </p:nvCxnSpPr>
        <p:spPr>
          <a:xfrm>
            <a:off x="1501724" y="991775"/>
            <a:ext cx="5982287"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35" name="CuadroTexto 34">
            <a:extLst>
              <a:ext uri="{FF2B5EF4-FFF2-40B4-BE49-F238E27FC236}">
                <a16:creationId xmlns:a16="http://schemas.microsoft.com/office/drawing/2014/main" id="{1ADE1500-028F-4128-A134-70B336EC1364}"/>
              </a:ext>
            </a:extLst>
          </p:cNvPr>
          <p:cNvSpPr txBox="1"/>
          <p:nvPr/>
        </p:nvSpPr>
        <p:spPr>
          <a:xfrm>
            <a:off x="1441134" y="681672"/>
            <a:ext cx="6341012" cy="369332"/>
          </a:xfrm>
          <a:prstGeom prst="rect">
            <a:avLst/>
          </a:prstGeom>
          <a:noFill/>
        </p:spPr>
        <p:txBody>
          <a:bodyPr wrap="square" rtlCol="0">
            <a:spAutoFit/>
          </a:bodyPr>
          <a:lstStyle/>
          <a:p>
            <a:r>
              <a:rPr lang="es-ES" sz="1800" b="1" i="1" dirty="0"/>
              <a:t>Sistemas Inteligentes de Información Geográfica</a:t>
            </a:r>
            <a:endParaRPr lang="es-MX" sz="1200" b="1" i="1" dirty="0">
              <a:solidFill>
                <a:schemeClr val="bg1">
                  <a:lumMod val="50000"/>
                </a:schemeClr>
              </a:solidFill>
            </a:endParaRPr>
          </a:p>
        </p:txBody>
      </p:sp>
      <p:sp>
        <p:nvSpPr>
          <p:cNvPr id="30" name="17 Rectángulo redondeado">
            <a:extLst>
              <a:ext uri="{FF2B5EF4-FFF2-40B4-BE49-F238E27FC236}">
                <a16:creationId xmlns:a16="http://schemas.microsoft.com/office/drawing/2014/main" id="{2DEA381A-0D10-4DA8-8F04-BB13E4183265}"/>
              </a:ext>
            </a:extLst>
          </p:cNvPr>
          <p:cNvSpPr/>
          <p:nvPr/>
        </p:nvSpPr>
        <p:spPr>
          <a:xfrm>
            <a:off x="1248058" y="3174817"/>
            <a:ext cx="1368152" cy="675074"/>
          </a:xfrm>
          <a:prstGeom prst="roundRect">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lvl="0" algn="ctr">
              <a:defRPr/>
            </a:pPr>
            <a:r>
              <a:rPr lang="es-MX" sz="1403" dirty="0">
                <a:solidFill>
                  <a:sysClr val="window" lastClr="FFFFFF"/>
                </a:solidFill>
                <a:latin typeface="Calibri"/>
              </a:rPr>
              <a:t>Adquisición</a:t>
            </a:r>
          </a:p>
        </p:txBody>
      </p:sp>
      <p:sp>
        <p:nvSpPr>
          <p:cNvPr id="5" name="Rectángulo: esquinas redondeadas 4">
            <a:extLst>
              <a:ext uri="{FF2B5EF4-FFF2-40B4-BE49-F238E27FC236}">
                <a16:creationId xmlns:a16="http://schemas.microsoft.com/office/drawing/2014/main" id="{454E51A5-A1D5-4A5F-83A3-85EF7370175A}"/>
              </a:ext>
            </a:extLst>
          </p:cNvPr>
          <p:cNvSpPr/>
          <p:nvPr/>
        </p:nvSpPr>
        <p:spPr>
          <a:xfrm>
            <a:off x="3096590" y="1125634"/>
            <a:ext cx="1091967" cy="1011191"/>
          </a:xfrm>
          <a:prstGeom prst="roundRect">
            <a:avLst/>
          </a:prstGeom>
          <a:noFill/>
          <a:ln w="571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MX" sz="1050"/>
          </a:p>
        </p:txBody>
      </p:sp>
      <p:pic>
        <p:nvPicPr>
          <p:cNvPr id="15" name="AGEI - Google Chrome 07_11_2017 11_51_05 p. m.">
            <a:hlinkClick r:id="" action="ppaction://media"/>
            <a:extLst>
              <a:ext uri="{FF2B5EF4-FFF2-40B4-BE49-F238E27FC236}">
                <a16:creationId xmlns:a16="http://schemas.microsoft.com/office/drawing/2014/main" id="{6E8730FC-2040-4287-92E4-34F89F15400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096591" y="2464642"/>
            <a:ext cx="3655847" cy="2061491"/>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p:spPr>
      </p:pic>
      <p:pic>
        <p:nvPicPr>
          <p:cNvPr id="16" name="Imagen 15">
            <a:extLst>
              <a:ext uri="{FF2B5EF4-FFF2-40B4-BE49-F238E27FC236}">
                <a16:creationId xmlns:a16="http://schemas.microsoft.com/office/drawing/2014/main" id="{11703F86-8DF9-4C48-B970-D0961D48D94A}"/>
              </a:ext>
            </a:extLst>
          </p:cNvPr>
          <p:cNvPicPr>
            <a:picLocks noChangeAspect="1"/>
          </p:cNvPicPr>
          <p:nvPr/>
        </p:nvPicPr>
        <p:blipFill rotWithShape="1">
          <a:blip r:embed="rId9"/>
          <a:srcRect l="21650" t="14211" r="24013" b="977"/>
          <a:stretch/>
        </p:blipFill>
        <p:spPr>
          <a:xfrm>
            <a:off x="6619240" y="3561189"/>
            <a:ext cx="1030394" cy="904238"/>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7" name="Imagen 16">
            <a:extLst>
              <a:ext uri="{FF2B5EF4-FFF2-40B4-BE49-F238E27FC236}">
                <a16:creationId xmlns:a16="http://schemas.microsoft.com/office/drawing/2014/main" id="{228F1285-C3D9-49CC-A6B7-4AC4436CAF83}"/>
              </a:ext>
            </a:extLst>
          </p:cNvPr>
          <p:cNvPicPr>
            <a:picLocks noChangeAspect="1"/>
          </p:cNvPicPr>
          <p:nvPr/>
        </p:nvPicPr>
        <p:blipFill rotWithShape="1">
          <a:blip r:embed="rId10"/>
          <a:srcRect l="37778" t="31236" r="6527" b="4655"/>
          <a:stretch/>
        </p:blipFill>
        <p:spPr>
          <a:xfrm>
            <a:off x="6703473" y="3284234"/>
            <a:ext cx="1078673" cy="661730"/>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Imagen 17">
            <a:extLst>
              <a:ext uri="{FF2B5EF4-FFF2-40B4-BE49-F238E27FC236}">
                <a16:creationId xmlns:a16="http://schemas.microsoft.com/office/drawing/2014/main" id="{1A2EA5CE-203F-4A41-96EB-C6F87E47617C}"/>
              </a:ext>
            </a:extLst>
          </p:cNvPr>
          <p:cNvPicPr>
            <a:picLocks noChangeAspect="1"/>
          </p:cNvPicPr>
          <p:nvPr/>
        </p:nvPicPr>
        <p:blipFill rotWithShape="1">
          <a:blip r:embed="rId11"/>
          <a:srcRect l="21466" t="27273" r="28967" b="16018"/>
          <a:stretch/>
        </p:blipFill>
        <p:spPr>
          <a:xfrm>
            <a:off x="6470006" y="2738138"/>
            <a:ext cx="1131926" cy="728109"/>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Flecha: cheurón 18">
            <a:extLst>
              <a:ext uri="{FF2B5EF4-FFF2-40B4-BE49-F238E27FC236}">
                <a16:creationId xmlns:a16="http://schemas.microsoft.com/office/drawing/2014/main" id="{D2D704BE-6207-4364-B68C-786C1B856018}"/>
              </a:ext>
            </a:extLst>
          </p:cNvPr>
          <p:cNvSpPr/>
          <p:nvPr/>
        </p:nvSpPr>
        <p:spPr>
          <a:xfrm rot="5400000">
            <a:off x="1288228" y="2365484"/>
            <a:ext cx="1324861" cy="532756"/>
          </a:xfrm>
          <a:prstGeom prst="chevron">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050" b="1" dirty="0"/>
              <a:t>Datos</a:t>
            </a:r>
          </a:p>
        </p:txBody>
      </p:sp>
    </p:spTree>
    <p:extLst>
      <p:ext uri="{BB962C8B-B14F-4D97-AF65-F5344CB8AC3E}">
        <p14:creationId xmlns:p14="http://schemas.microsoft.com/office/powerpoint/2010/main" val="880235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2264" fill="hold"/>
                                        <p:tgtEl>
                                          <p:spTgt spid="15"/>
                                        </p:tgtEl>
                                      </p:cBhvr>
                                    </p:cmd>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5"/>
                                        </p:tgtEl>
                                      </p:cBhvr>
                                    </p:cmd>
                                  </p:childTnLst>
                                </p:cTn>
                              </p:par>
                            </p:childTnLst>
                          </p:cTn>
                        </p:par>
                      </p:childTnLst>
                    </p:cTn>
                  </p:par>
                </p:childTnLst>
              </p:cTn>
              <p:nextCondLst>
                <p:cond evt="onClick" delay="0">
                  <p:tgtEl>
                    <p:spTgt spid="15"/>
                  </p:tgtEl>
                </p:cond>
              </p:nextCondLst>
            </p:seq>
            <p:video>
              <p:cMediaNode vol="80000">
                <p:cTn id="25" repeatCount="indefinite" fill="hold" display="0">
                  <p:stCondLst>
                    <p:cond delay="indefinite"/>
                  </p:stCondLst>
                </p:cTn>
                <p:tgtEl>
                  <p:spTgt spid="1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E5C18D9-691F-4CFB-8319-8EA3AE27CB68}"/>
              </a:ext>
            </a:extLst>
          </p:cNvPr>
          <p:cNvPicPr>
            <a:picLocks noChangeAspect="1"/>
          </p:cNvPicPr>
          <p:nvPr/>
        </p:nvPicPr>
        <p:blipFill>
          <a:blip r:embed="rId2"/>
          <a:stretch>
            <a:fillRect/>
          </a:stretch>
        </p:blipFill>
        <p:spPr>
          <a:xfrm>
            <a:off x="3348018" y="2329856"/>
            <a:ext cx="3852777" cy="2053310"/>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p:spPr>
      </p:pic>
      <p:pic>
        <p:nvPicPr>
          <p:cNvPr id="1026" name="Picture 2" descr="Resultado de imagen para social media">
            <a:extLst>
              <a:ext uri="{FF2B5EF4-FFF2-40B4-BE49-F238E27FC236}">
                <a16:creationId xmlns:a16="http://schemas.microsoft.com/office/drawing/2014/main" id="{821562D9-6427-4CAF-8451-292EBD276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414" y="1300921"/>
            <a:ext cx="825056" cy="658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newspapers">
            <a:extLst>
              <a:ext uri="{FF2B5EF4-FFF2-40B4-BE49-F238E27FC236}">
                <a16:creationId xmlns:a16="http://schemas.microsoft.com/office/drawing/2014/main" id="{5D07AC22-6D2C-4DBF-8C2B-2814A24F17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6183" y="1203483"/>
            <a:ext cx="971317" cy="8533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mobile devices">
            <a:extLst>
              <a:ext uri="{FF2B5EF4-FFF2-40B4-BE49-F238E27FC236}">
                <a16:creationId xmlns:a16="http://schemas.microsoft.com/office/drawing/2014/main" id="{449E2D20-FFF6-4EA4-9DA9-CA84BBAA9E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9796"/>
          <a:stretch/>
        </p:blipFill>
        <p:spPr bwMode="auto">
          <a:xfrm>
            <a:off x="5374213" y="1203483"/>
            <a:ext cx="1140407" cy="8533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iot device">
            <a:extLst>
              <a:ext uri="{FF2B5EF4-FFF2-40B4-BE49-F238E27FC236}">
                <a16:creationId xmlns:a16="http://schemas.microsoft.com/office/drawing/2014/main" id="{E3001847-C484-45F7-85EF-A733E70428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0381" y="1379586"/>
            <a:ext cx="864084" cy="50116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recto 32">
            <a:extLst>
              <a:ext uri="{FF2B5EF4-FFF2-40B4-BE49-F238E27FC236}">
                <a16:creationId xmlns:a16="http://schemas.microsoft.com/office/drawing/2014/main" id="{0E575C14-437C-4CA3-8E2E-E98DF953D54C}"/>
              </a:ext>
            </a:extLst>
          </p:cNvPr>
          <p:cNvCxnSpPr/>
          <p:nvPr/>
        </p:nvCxnSpPr>
        <p:spPr>
          <a:xfrm>
            <a:off x="1501724" y="991775"/>
            <a:ext cx="5982287"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35" name="CuadroTexto 34">
            <a:extLst>
              <a:ext uri="{FF2B5EF4-FFF2-40B4-BE49-F238E27FC236}">
                <a16:creationId xmlns:a16="http://schemas.microsoft.com/office/drawing/2014/main" id="{1ADE1500-028F-4128-A134-70B336EC1364}"/>
              </a:ext>
            </a:extLst>
          </p:cNvPr>
          <p:cNvSpPr txBox="1"/>
          <p:nvPr/>
        </p:nvSpPr>
        <p:spPr>
          <a:xfrm>
            <a:off x="1441134" y="681672"/>
            <a:ext cx="6341012" cy="369332"/>
          </a:xfrm>
          <a:prstGeom prst="rect">
            <a:avLst/>
          </a:prstGeom>
          <a:noFill/>
        </p:spPr>
        <p:txBody>
          <a:bodyPr wrap="square" rtlCol="0">
            <a:spAutoFit/>
          </a:bodyPr>
          <a:lstStyle/>
          <a:p>
            <a:r>
              <a:rPr lang="es-ES" sz="1800" b="1" i="1" dirty="0"/>
              <a:t>Sistemas Inteligentes de Información Geográfica</a:t>
            </a:r>
            <a:endParaRPr lang="es-MX" sz="1200" b="1" i="1" dirty="0">
              <a:solidFill>
                <a:schemeClr val="bg1">
                  <a:lumMod val="50000"/>
                </a:schemeClr>
              </a:solidFill>
            </a:endParaRPr>
          </a:p>
        </p:txBody>
      </p:sp>
      <p:sp>
        <p:nvSpPr>
          <p:cNvPr id="30" name="17 Rectángulo redondeado">
            <a:extLst>
              <a:ext uri="{FF2B5EF4-FFF2-40B4-BE49-F238E27FC236}">
                <a16:creationId xmlns:a16="http://schemas.microsoft.com/office/drawing/2014/main" id="{2DEA381A-0D10-4DA8-8F04-BB13E4183265}"/>
              </a:ext>
            </a:extLst>
          </p:cNvPr>
          <p:cNvSpPr/>
          <p:nvPr/>
        </p:nvSpPr>
        <p:spPr>
          <a:xfrm>
            <a:off x="1248058" y="3174817"/>
            <a:ext cx="1368152" cy="675074"/>
          </a:xfrm>
          <a:prstGeom prst="roundRect">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lvl="0" algn="ctr">
              <a:defRPr/>
            </a:pPr>
            <a:r>
              <a:rPr lang="es-MX" sz="1403" dirty="0">
                <a:solidFill>
                  <a:sysClr val="window" lastClr="FFFFFF"/>
                </a:solidFill>
                <a:latin typeface="Calibri"/>
              </a:rPr>
              <a:t>Adquisición</a:t>
            </a:r>
          </a:p>
        </p:txBody>
      </p:sp>
      <p:sp>
        <p:nvSpPr>
          <p:cNvPr id="5" name="Rectángulo: esquinas redondeadas 4">
            <a:extLst>
              <a:ext uri="{FF2B5EF4-FFF2-40B4-BE49-F238E27FC236}">
                <a16:creationId xmlns:a16="http://schemas.microsoft.com/office/drawing/2014/main" id="{454E51A5-A1D5-4A5F-83A3-85EF7370175A}"/>
              </a:ext>
            </a:extLst>
          </p:cNvPr>
          <p:cNvSpPr/>
          <p:nvPr/>
        </p:nvSpPr>
        <p:spPr>
          <a:xfrm>
            <a:off x="4182440" y="1125634"/>
            <a:ext cx="1091967" cy="1011191"/>
          </a:xfrm>
          <a:prstGeom prst="roundRect">
            <a:avLst/>
          </a:prstGeom>
          <a:noFill/>
          <a:ln w="571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MX" sz="1050"/>
          </a:p>
        </p:txBody>
      </p:sp>
      <p:sp>
        <p:nvSpPr>
          <p:cNvPr id="18" name="Flecha: cheurón 17">
            <a:extLst>
              <a:ext uri="{FF2B5EF4-FFF2-40B4-BE49-F238E27FC236}">
                <a16:creationId xmlns:a16="http://schemas.microsoft.com/office/drawing/2014/main" id="{D6BEEA7F-B5FA-46C1-AD74-74C740BB82F4}"/>
              </a:ext>
            </a:extLst>
          </p:cNvPr>
          <p:cNvSpPr/>
          <p:nvPr/>
        </p:nvSpPr>
        <p:spPr>
          <a:xfrm rot="5400000">
            <a:off x="1288228" y="2365484"/>
            <a:ext cx="1324861" cy="532756"/>
          </a:xfrm>
          <a:prstGeom prst="chevron">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050" b="1" dirty="0"/>
              <a:t>Datos</a:t>
            </a:r>
          </a:p>
        </p:txBody>
      </p:sp>
    </p:spTree>
    <p:extLst>
      <p:ext uri="{BB962C8B-B14F-4D97-AF65-F5344CB8AC3E}">
        <p14:creationId xmlns:p14="http://schemas.microsoft.com/office/powerpoint/2010/main" val="3210597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social media">
            <a:extLst>
              <a:ext uri="{FF2B5EF4-FFF2-40B4-BE49-F238E27FC236}">
                <a16:creationId xmlns:a16="http://schemas.microsoft.com/office/drawing/2014/main" id="{821562D9-6427-4CAF-8451-292EBD276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414" y="1300921"/>
            <a:ext cx="825056" cy="658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newspapers">
            <a:extLst>
              <a:ext uri="{FF2B5EF4-FFF2-40B4-BE49-F238E27FC236}">
                <a16:creationId xmlns:a16="http://schemas.microsoft.com/office/drawing/2014/main" id="{5D07AC22-6D2C-4DBF-8C2B-2814A24F17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83" y="1203483"/>
            <a:ext cx="971317" cy="8533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mobile devices">
            <a:extLst>
              <a:ext uri="{FF2B5EF4-FFF2-40B4-BE49-F238E27FC236}">
                <a16:creationId xmlns:a16="http://schemas.microsoft.com/office/drawing/2014/main" id="{449E2D20-FFF6-4EA4-9DA9-CA84BBAA9EC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9796"/>
          <a:stretch/>
        </p:blipFill>
        <p:spPr bwMode="auto">
          <a:xfrm>
            <a:off x="5374213" y="1203483"/>
            <a:ext cx="1140407" cy="8533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iot device">
            <a:extLst>
              <a:ext uri="{FF2B5EF4-FFF2-40B4-BE49-F238E27FC236}">
                <a16:creationId xmlns:a16="http://schemas.microsoft.com/office/drawing/2014/main" id="{E3001847-C484-45F7-85EF-A733E70428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0381" y="1379586"/>
            <a:ext cx="864084" cy="50116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recto 32">
            <a:extLst>
              <a:ext uri="{FF2B5EF4-FFF2-40B4-BE49-F238E27FC236}">
                <a16:creationId xmlns:a16="http://schemas.microsoft.com/office/drawing/2014/main" id="{0E575C14-437C-4CA3-8E2E-E98DF953D54C}"/>
              </a:ext>
            </a:extLst>
          </p:cNvPr>
          <p:cNvCxnSpPr/>
          <p:nvPr/>
        </p:nvCxnSpPr>
        <p:spPr>
          <a:xfrm>
            <a:off x="1501724" y="991775"/>
            <a:ext cx="5982287"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35" name="CuadroTexto 34">
            <a:extLst>
              <a:ext uri="{FF2B5EF4-FFF2-40B4-BE49-F238E27FC236}">
                <a16:creationId xmlns:a16="http://schemas.microsoft.com/office/drawing/2014/main" id="{1ADE1500-028F-4128-A134-70B336EC1364}"/>
              </a:ext>
            </a:extLst>
          </p:cNvPr>
          <p:cNvSpPr txBox="1"/>
          <p:nvPr/>
        </p:nvSpPr>
        <p:spPr>
          <a:xfrm>
            <a:off x="1441134" y="681672"/>
            <a:ext cx="6341012" cy="369332"/>
          </a:xfrm>
          <a:prstGeom prst="rect">
            <a:avLst/>
          </a:prstGeom>
          <a:noFill/>
        </p:spPr>
        <p:txBody>
          <a:bodyPr wrap="square" rtlCol="0">
            <a:spAutoFit/>
          </a:bodyPr>
          <a:lstStyle/>
          <a:p>
            <a:r>
              <a:rPr lang="es-ES" sz="1800" b="1" i="1" dirty="0"/>
              <a:t>Sistemas Inteligentes de Información Geográfica</a:t>
            </a:r>
            <a:endParaRPr lang="es-MX" sz="1200" b="1" i="1" dirty="0">
              <a:solidFill>
                <a:schemeClr val="bg1">
                  <a:lumMod val="50000"/>
                </a:schemeClr>
              </a:solidFill>
            </a:endParaRPr>
          </a:p>
        </p:txBody>
      </p:sp>
      <p:sp>
        <p:nvSpPr>
          <p:cNvPr id="30" name="17 Rectángulo redondeado">
            <a:extLst>
              <a:ext uri="{FF2B5EF4-FFF2-40B4-BE49-F238E27FC236}">
                <a16:creationId xmlns:a16="http://schemas.microsoft.com/office/drawing/2014/main" id="{2DEA381A-0D10-4DA8-8F04-BB13E4183265}"/>
              </a:ext>
            </a:extLst>
          </p:cNvPr>
          <p:cNvSpPr/>
          <p:nvPr/>
        </p:nvSpPr>
        <p:spPr>
          <a:xfrm>
            <a:off x="1248058" y="3174817"/>
            <a:ext cx="1368152" cy="675074"/>
          </a:xfrm>
          <a:prstGeom prst="roundRect">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lvl="0" algn="ctr">
              <a:defRPr/>
            </a:pPr>
            <a:r>
              <a:rPr lang="es-MX" sz="1403" dirty="0">
                <a:solidFill>
                  <a:sysClr val="window" lastClr="FFFFFF"/>
                </a:solidFill>
                <a:latin typeface="Calibri"/>
              </a:rPr>
              <a:t>Adquisición</a:t>
            </a:r>
          </a:p>
        </p:txBody>
      </p:sp>
      <p:sp>
        <p:nvSpPr>
          <p:cNvPr id="5" name="Rectángulo: esquinas redondeadas 4">
            <a:extLst>
              <a:ext uri="{FF2B5EF4-FFF2-40B4-BE49-F238E27FC236}">
                <a16:creationId xmlns:a16="http://schemas.microsoft.com/office/drawing/2014/main" id="{454E51A5-A1D5-4A5F-83A3-85EF7370175A}"/>
              </a:ext>
            </a:extLst>
          </p:cNvPr>
          <p:cNvSpPr/>
          <p:nvPr/>
        </p:nvSpPr>
        <p:spPr>
          <a:xfrm>
            <a:off x="5458790" y="1125634"/>
            <a:ext cx="1091967" cy="1011191"/>
          </a:xfrm>
          <a:prstGeom prst="roundRect">
            <a:avLst/>
          </a:prstGeom>
          <a:noFill/>
          <a:ln w="571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MX" sz="1050"/>
          </a:p>
        </p:txBody>
      </p:sp>
      <p:pic>
        <p:nvPicPr>
          <p:cNvPr id="15" name="Graffiti">
            <a:hlinkClick r:id="" action="ppaction://media"/>
            <a:extLst>
              <a:ext uri="{FF2B5EF4-FFF2-40B4-BE49-F238E27FC236}">
                <a16:creationId xmlns:a16="http://schemas.microsoft.com/office/drawing/2014/main" id="{E401AD3B-E606-4784-8D3B-D3333D53932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263012" y="2397477"/>
            <a:ext cx="3552633" cy="2003290"/>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p:spPr>
      </p:pic>
      <p:pic>
        <p:nvPicPr>
          <p:cNvPr id="16" name="Imagen 15">
            <a:extLst>
              <a:ext uri="{FF2B5EF4-FFF2-40B4-BE49-F238E27FC236}">
                <a16:creationId xmlns:a16="http://schemas.microsoft.com/office/drawing/2014/main" id="{41228F0F-5809-407D-A6A0-C1B6A18CF7B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rot="360000">
            <a:off x="6606043" y="2546770"/>
            <a:ext cx="1144556" cy="794708"/>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7" name="Imagen 16">
            <a:extLst>
              <a:ext uri="{FF2B5EF4-FFF2-40B4-BE49-F238E27FC236}">
                <a16:creationId xmlns:a16="http://schemas.microsoft.com/office/drawing/2014/main" id="{56469733-E34F-4B0B-B741-53C10E0A3ED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rot="360000">
            <a:off x="6461024" y="3237304"/>
            <a:ext cx="1223402" cy="530417"/>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Imagen 17">
            <a:extLst>
              <a:ext uri="{FF2B5EF4-FFF2-40B4-BE49-F238E27FC236}">
                <a16:creationId xmlns:a16="http://schemas.microsoft.com/office/drawing/2014/main" id="{CAA24C60-1E79-477E-9902-A0A32A784268}"/>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rot="544397">
            <a:off x="6639174" y="3658888"/>
            <a:ext cx="890265" cy="826972"/>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9" name="Flecha: cheurón 18">
            <a:extLst>
              <a:ext uri="{FF2B5EF4-FFF2-40B4-BE49-F238E27FC236}">
                <a16:creationId xmlns:a16="http://schemas.microsoft.com/office/drawing/2014/main" id="{9BBBE6E8-721B-4A33-888D-AAD8F7D0AFD6}"/>
              </a:ext>
            </a:extLst>
          </p:cNvPr>
          <p:cNvSpPr/>
          <p:nvPr/>
        </p:nvSpPr>
        <p:spPr>
          <a:xfrm rot="5400000">
            <a:off x="1288228" y="2365484"/>
            <a:ext cx="1324861" cy="532756"/>
          </a:xfrm>
          <a:prstGeom prst="chevron">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050" b="1" dirty="0"/>
              <a:t>Datos</a:t>
            </a:r>
          </a:p>
        </p:txBody>
      </p:sp>
    </p:spTree>
    <p:extLst>
      <p:ext uri="{BB962C8B-B14F-4D97-AF65-F5344CB8AC3E}">
        <p14:creationId xmlns:p14="http://schemas.microsoft.com/office/powerpoint/2010/main" val="3352593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46866" fill="hold"/>
                                        <p:tgtEl>
                                          <p:spTgt spid="15"/>
                                        </p:tgtEl>
                                      </p:cBhvr>
                                    </p:cmd>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repeatCount="indefinite" fill="hold" display="0">
                  <p:stCondLst>
                    <p:cond delay="indefinite"/>
                  </p:stCondLst>
                </p:cTn>
                <p:tgtEl>
                  <p:spTgt spid="1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social media">
            <a:extLst>
              <a:ext uri="{FF2B5EF4-FFF2-40B4-BE49-F238E27FC236}">
                <a16:creationId xmlns:a16="http://schemas.microsoft.com/office/drawing/2014/main" id="{821562D9-6427-4CAF-8451-292EBD276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414" y="1300921"/>
            <a:ext cx="825056" cy="658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newspapers">
            <a:extLst>
              <a:ext uri="{FF2B5EF4-FFF2-40B4-BE49-F238E27FC236}">
                <a16:creationId xmlns:a16="http://schemas.microsoft.com/office/drawing/2014/main" id="{5D07AC22-6D2C-4DBF-8C2B-2814A24F17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83" y="1203483"/>
            <a:ext cx="971317" cy="8533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mobile devices">
            <a:extLst>
              <a:ext uri="{FF2B5EF4-FFF2-40B4-BE49-F238E27FC236}">
                <a16:creationId xmlns:a16="http://schemas.microsoft.com/office/drawing/2014/main" id="{449E2D20-FFF6-4EA4-9DA9-CA84BBAA9EC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9796"/>
          <a:stretch/>
        </p:blipFill>
        <p:spPr bwMode="auto">
          <a:xfrm>
            <a:off x="5374213" y="1203483"/>
            <a:ext cx="1140407" cy="8533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iot device">
            <a:extLst>
              <a:ext uri="{FF2B5EF4-FFF2-40B4-BE49-F238E27FC236}">
                <a16:creationId xmlns:a16="http://schemas.microsoft.com/office/drawing/2014/main" id="{E3001847-C484-45F7-85EF-A733E70428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0381" y="1379586"/>
            <a:ext cx="864084" cy="50116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recto 32">
            <a:extLst>
              <a:ext uri="{FF2B5EF4-FFF2-40B4-BE49-F238E27FC236}">
                <a16:creationId xmlns:a16="http://schemas.microsoft.com/office/drawing/2014/main" id="{0E575C14-437C-4CA3-8E2E-E98DF953D54C}"/>
              </a:ext>
            </a:extLst>
          </p:cNvPr>
          <p:cNvCxnSpPr/>
          <p:nvPr/>
        </p:nvCxnSpPr>
        <p:spPr>
          <a:xfrm>
            <a:off x="1501724" y="991775"/>
            <a:ext cx="5982287"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35" name="CuadroTexto 34">
            <a:extLst>
              <a:ext uri="{FF2B5EF4-FFF2-40B4-BE49-F238E27FC236}">
                <a16:creationId xmlns:a16="http://schemas.microsoft.com/office/drawing/2014/main" id="{1ADE1500-028F-4128-A134-70B336EC1364}"/>
              </a:ext>
            </a:extLst>
          </p:cNvPr>
          <p:cNvSpPr txBox="1"/>
          <p:nvPr/>
        </p:nvSpPr>
        <p:spPr>
          <a:xfrm>
            <a:off x="1441134" y="681672"/>
            <a:ext cx="6341012" cy="369332"/>
          </a:xfrm>
          <a:prstGeom prst="rect">
            <a:avLst/>
          </a:prstGeom>
          <a:noFill/>
        </p:spPr>
        <p:txBody>
          <a:bodyPr wrap="square" rtlCol="0">
            <a:spAutoFit/>
          </a:bodyPr>
          <a:lstStyle/>
          <a:p>
            <a:r>
              <a:rPr lang="es-ES" sz="1800" b="1" i="1" dirty="0"/>
              <a:t>Sistemas Inteligentes de Información Geográfica</a:t>
            </a:r>
            <a:endParaRPr lang="es-MX" sz="1200" b="1" i="1" dirty="0">
              <a:solidFill>
                <a:schemeClr val="bg1">
                  <a:lumMod val="50000"/>
                </a:schemeClr>
              </a:solidFill>
            </a:endParaRPr>
          </a:p>
        </p:txBody>
      </p:sp>
      <p:sp>
        <p:nvSpPr>
          <p:cNvPr id="30" name="17 Rectángulo redondeado">
            <a:extLst>
              <a:ext uri="{FF2B5EF4-FFF2-40B4-BE49-F238E27FC236}">
                <a16:creationId xmlns:a16="http://schemas.microsoft.com/office/drawing/2014/main" id="{2DEA381A-0D10-4DA8-8F04-BB13E4183265}"/>
              </a:ext>
            </a:extLst>
          </p:cNvPr>
          <p:cNvSpPr/>
          <p:nvPr/>
        </p:nvSpPr>
        <p:spPr>
          <a:xfrm>
            <a:off x="1248058" y="3174817"/>
            <a:ext cx="1368152" cy="675074"/>
          </a:xfrm>
          <a:prstGeom prst="roundRect">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lvl="0" algn="ctr">
              <a:defRPr/>
            </a:pPr>
            <a:r>
              <a:rPr lang="es-MX" sz="1403" dirty="0">
                <a:solidFill>
                  <a:sysClr val="window" lastClr="FFFFFF"/>
                </a:solidFill>
                <a:latin typeface="Calibri"/>
              </a:rPr>
              <a:t>Adquisición</a:t>
            </a:r>
          </a:p>
        </p:txBody>
      </p:sp>
      <p:sp>
        <p:nvSpPr>
          <p:cNvPr id="5" name="Rectángulo: esquinas redondeadas 4">
            <a:extLst>
              <a:ext uri="{FF2B5EF4-FFF2-40B4-BE49-F238E27FC236}">
                <a16:creationId xmlns:a16="http://schemas.microsoft.com/office/drawing/2014/main" id="{454E51A5-A1D5-4A5F-83A3-85EF7370175A}"/>
              </a:ext>
            </a:extLst>
          </p:cNvPr>
          <p:cNvSpPr/>
          <p:nvPr/>
        </p:nvSpPr>
        <p:spPr>
          <a:xfrm>
            <a:off x="6582740" y="1125634"/>
            <a:ext cx="1091967" cy="1011191"/>
          </a:xfrm>
          <a:prstGeom prst="roundRect">
            <a:avLst/>
          </a:prstGeom>
          <a:noFill/>
          <a:ln w="571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MX" sz="1050"/>
          </a:p>
        </p:txBody>
      </p:sp>
      <p:pic>
        <p:nvPicPr>
          <p:cNvPr id="15" name="Taxi seguro - Google Chrome 22_02_2018 01_29_26 p. m.Trim">
            <a:hlinkClick r:id="" action="ppaction://media"/>
            <a:extLst>
              <a:ext uri="{FF2B5EF4-FFF2-40B4-BE49-F238E27FC236}">
                <a16:creationId xmlns:a16="http://schemas.microsoft.com/office/drawing/2014/main" id="{60A21011-93D2-4B18-8500-129A292A416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188529" y="2484765"/>
            <a:ext cx="3707636" cy="2090695"/>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p:spPr>
      </p:pic>
      <p:pic>
        <p:nvPicPr>
          <p:cNvPr id="16" name="Imagen 15">
            <a:extLst>
              <a:ext uri="{FF2B5EF4-FFF2-40B4-BE49-F238E27FC236}">
                <a16:creationId xmlns:a16="http://schemas.microsoft.com/office/drawing/2014/main" id="{80B429C9-C7B8-456B-AEDF-6B6DFCF51A3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462428" y="2835052"/>
            <a:ext cx="1206512" cy="904884"/>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7" name="Imagen 16">
            <a:extLst>
              <a:ext uri="{FF2B5EF4-FFF2-40B4-BE49-F238E27FC236}">
                <a16:creationId xmlns:a16="http://schemas.microsoft.com/office/drawing/2014/main" id="{F663B2AE-D575-4A69-885B-E2268FF9C11B}"/>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424819" y="3631897"/>
            <a:ext cx="1357327" cy="904884"/>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 name="Flecha: cheurón 17">
            <a:extLst>
              <a:ext uri="{FF2B5EF4-FFF2-40B4-BE49-F238E27FC236}">
                <a16:creationId xmlns:a16="http://schemas.microsoft.com/office/drawing/2014/main" id="{CC2B08DD-2CF3-4926-BACC-DA80BBD79DAA}"/>
              </a:ext>
            </a:extLst>
          </p:cNvPr>
          <p:cNvSpPr/>
          <p:nvPr/>
        </p:nvSpPr>
        <p:spPr>
          <a:xfrm rot="5400000">
            <a:off x="1288228" y="2365484"/>
            <a:ext cx="1324861" cy="532756"/>
          </a:xfrm>
          <a:prstGeom prst="chevron">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050" b="1" dirty="0"/>
              <a:t>Datos</a:t>
            </a:r>
          </a:p>
        </p:txBody>
      </p:sp>
    </p:spTree>
    <p:extLst>
      <p:ext uri="{BB962C8B-B14F-4D97-AF65-F5344CB8AC3E}">
        <p14:creationId xmlns:p14="http://schemas.microsoft.com/office/powerpoint/2010/main" val="3134581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64992" fill="hold"/>
                                        <p:tgtEl>
                                          <p:spTgt spid="15"/>
                                        </p:tgtEl>
                                      </p:cBhvr>
                                    </p:cmd>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5"/>
                                        </p:tgtEl>
                                      </p:cBhvr>
                                    </p:cmd>
                                  </p:childTnLst>
                                </p:cTn>
                              </p:par>
                            </p:childTnLst>
                          </p:cTn>
                        </p:par>
                      </p:childTnLst>
                    </p:cTn>
                  </p:par>
                </p:childTnLst>
              </p:cTn>
              <p:nextCondLst>
                <p:cond evt="onClick" delay="0">
                  <p:tgtEl>
                    <p:spTgt spid="15"/>
                  </p:tgtEl>
                </p:cond>
              </p:nextCondLst>
            </p:seq>
            <p:video>
              <p:cMediaNode vol="80000">
                <p:cTn id="22" repeatCount="indefinite" fill="hold" display="0">
                  <p:stCondLst>
                    <p:cond delay="indefinite"/>
                  </p:stCondLst>
                </p:cTn>
                <p:tgtEl>
                  <p:spTgt spid="1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1"/>
          <p:cNvSpPr txBox="1">
            <a:spLocks noGrp="1"/>
          </p:cNvSpPr>
          <p:nvPr>
            <p:ph type="title"/>
          </p:nvPr>
        </p:nvSpPr>
        <p:spPr>
          <a:xfrm>
            <a:off x="457110" y="205200"/>
            <a:ext cx="8229300" cy="8586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s" sz="2400" dirty="0">
                <a:solidFill>
                  <a:schemeClr val="dk1"/>
                </a:solidFill>
              </a:rPr>
              <a:t>¿Qué es la ciencia de datos geoespaciales?</a:t>
            </a:r>
            <a:endParaRPr dirty="0"/>
          </a:p>
        </p:txBody>
      </p:sp>
      <p:sp>
        <p:nvSpPr>
          <p:cNvPr id="3" name="CuadroTexto 2">
            <a:extLst>
              <a:ext uri="{FF2B5EF4-FFF2-40B4-BE49-F238E27FC236}">
                <a16:creationId xmlns:a16="http://schemas.microsoft.com/office/drawing/2014/main" id="{A1425479-9E53-290B-6460-6229A36450BF}"/>
              </a:ext>
            </a:extLst>
          </p:cNvPr>
          <p:cNvSpPr txBox="1"/>
          <p:nvPr/>
        </p:nvSpPr>
        <p:spPr>
          <a:xfrm>
            <a:off x="457110" y="1617643"/>
            <a:ext cx="8393802" cy="923330"/>
          </a:xfrm>
          <a:prstGeom prst="rect">
            <a:avLst/>
          </a:prstGeom>
          <a:noFill/>
        </p:spPr>
        <p:txBody>
          <a:bodyPr wrap="square">
            <a:spAutoFit/>
          </a:bodyPr>
          <a:lstStyle/>
          <a:p>
            <a:pPr algn="just"/>
            <a:r>
              <a:rPr lang="es-MX" sz="1800" dirty="0">
                <a:solidFill>
                  <a:schemeClr val="dk1"/>
                </a:solidFill>
              </a:rPr>
              <a:t>La ciencia de datos espaciales es un subconjunto de la ciencia de datos. Es el lugar donde la ciencia de los datos se cruza con los SIG, con un enfoque clave en los datos geoespaciales y las nuevas técnicas de computación.</a:t>
            </a:r>
            <a:endParaRPr lang="es-MX"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0CD3F08-C57A-478E-B045-A15747738CEF}"/>
              </a:ext>
            </a:extLst>
          </p:cNvPr>
          <p:cNvPicPr>
            <a:picLocks noChangeAspect="1"/>
          </p:cNvPicPr>
          <p:nvPr/>
        </p:nvPicPr>
        <p:blipFill>
          <a:blip r:embed="rId2"/>
          <a:stretch>
            <a:fillRect/>
          </a:stretch>
        </p:blipFill>
        <p:spPr>
          <a:xfrm>
            <a:off x="1550125" y="1301880"/>
            <a:ext cx="5152517" cy="2898290"/>
          </a:xfrm>
          <a:prstGeom prst="roundRect">
            <a:avLst>
              <a:gd name="adj" fmla="val 3773"/>
            </a:avLst>
          </a:prstGeom>
          <a:solidFill>
            <a:srgbClr val="FFFFFF">
              <a:shade val="85000"/>
            </a:srgbClr>
          </a:solidFill>
          <a:ln>
            <a:noFill/>
          </a:ln>
          <a:effectLst>
            <a:reflection blurRad="6350" stA="52000" endA="300" endPos="23000" dir="5400000" sy="-100000" algn="bl" rotWithShape="0"/>
          </a:effectLst>
        </p:spPr>
      </p:pic>
      <p:pic>
        <p:nvPicPr>
          <p:cNvPr id="10" name="Imagen 9">
            <a:extLst>
              <a:ext uri="{FF2B5EF4-FFF2-40B4-BE49-F238E27FC236}">
                <a16:creationId xmlns:a16="http://schemas.microsoft.com/office/drawing/2014/main" id="{20D8BC60-6DD7-423D-B38D-81BC17803332}"/>
              </a:ext>
            </a:extLst>
          </p:cNvPr>
          <p:cNvPicPr>
            <a:picLocks noChangeAspect="1"/>
          </p:cNvPicPr>
          <p:nvPr/>
        </p:nvPicPr>
        <p:blipFill rotWithShape="1">
          <a:blip r:embed="rId3"/>
          <a:srcRect l="26990" t="25039" r="50194" b="42977"/>
          <a:stretch/>
        </p:blipFill>
        <p:spPr>
          <a:xfrm>
            <a:off x="6346437" y="2205485"/>
            <a:ext cx="1422446" cy="11216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
        <p:nvSpPr>
          <p:cNvPr id="2" name="CuadroTexto 1"/>
          <p:cNvSpPr txBox="1"/>
          <p:nvPr/>
        </p:nvSpPr>
        <p:spPr>
          <a:xfrm>
            <a:off x="1427872" y="681671"/>
            <a:ext cx="6341012" cy="553998"/>
          </a:xfrm>
          <a:prstGeom prst="rect">
            <a:avLst/>
          </a:prstGeom>
          <a:noFill/>
        </p:spPr>
        <p:txBody>
          <a:bodyPr wrap="square" rtlCol="0">
            <a:spAutoFit/>
          </a:bodyPr>
          <a:lstStyle/>
          <a:p>
            <a:r>
              <a:rPr lang="es-MX" sz="1800" b="1" i="1" dirty="0"/>
              <a:t>Pulso Digital de la Ciudad de México</a:t>
            </a:r>
          </a:p>
          <a:p>
            <a:r>
              <a:rPr lang="es-MX" sz="1200" b="1" i="1" dirty="0">
                <a:solidFill>
                  <a:schemeClr val="bg1">
                    <a:lumMod val="50000"/>
                  </a:schemeClr>
                </a:solidFill>
                <a:hlinkClick r:id="rId4"/>
              </a:rPr>
              <a:t>http://pd.geoint.mx</a:t>
            </a:r>
            <a:endParaRPr lang="es-MX" sz="1200" b="1" i="1" dirty="0">
              <a:solidFill>
                <a:schemeClr val="bg1">
                  <a:lumMod val="50000"/>
                </a:schemeClr>
              </a:solidFill>
            </a:endParaRPr>
          </a:p>
        </p:txBody>
      </p:sp>
      <p:cxnSp>
        <p:nvCxnSpPr>
          <p:cNvPr id="19" name="Conector recto 18">
            <a:extLst>
              <a:ext uri="{FF2B5EF4-FFF2-40B4-BE49-F238E27FC236}">
                <a16:creationId xmlns:a16="http://schemas.microsoft.com/office/drawing/2014/main" id="{F47682B4-8F35-4475-A6D6-5A43DDCDF160}"/>
              </a:ext>
            </a:extLst>
          </p:cNvPr>
          <p:cNvCxnSpPr/>
          <p:nvPr/>
        </p:nvCxnSpPr>
        <p:spPr>
          <a:xfrm>
            <a:off x="1501724" y="991775"/>
            <a:ext cx="5982287" cy="0"/>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6" name="Imagen 5">
            <a:extLst>
              <a:ext uri="{FF2B5EF4-FFF2-40B4-BE49-F238E27FC236}">
                <a16:creationId xmlns:a16="http://schemas.microsoft.com/office/drawing/2014/main" id="{5CC1F38C-6DAE-4120-BAEC-AA0B9EB3BEF4}"/>
              </a:ext>
            </a:extLst>
          </p:cNvPr>
          <p:cNvPicPr>
            <a:picLocks noChangeAspect="1"/>
          </p:cNvPicPr>
          <p:nvPr/>
        </p:nvPicPr>
        <p:blipFill rotWithShape="1">
          <a:blip r:embed="rId5"/>
          <a:srcRect l="6408" t="35286" r="66311" b="26052"/>
          <a:stretch/>
        </p:blipFill>
        <p:spPr>
          <a:xfrm>
            <a:off x="6547618" y="3123990"/>
            <a:ext cx="1277897" cy="10186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8" name="Imagen 7">
            <a:extLst>
              <a:ext uri="{FF2B5EF4-FFF2-40B4-BE49-F238E27FC236}">
                <a16:creationId xmlns:a16="http://schemas.microsoft.com/office/drawing/2014/main" id="{1E8A7900-AC5C-4727-A295-8A8319EBFD94}"/>
              </a:ext>
            </a:extLst>
          </p:cNvPr>
          <p:cNvPicPr>
            <a:picLocks noChangeAspect="1"/>
          </p:cNvPicPr>
          <p:nvPr/>
        </p:nvPicPr>
        <p:blipFill rotWithShape="1">
          <a:blip r:embed="rId6"/>
          <a:srcRect l="18932" t="9043" r="42233" b="22256"/>
          <a:stretch/>
        </p:blipFill>
        <p:spPr>
          <a:xfrm>
            <a:off x="6058237" y="3637249"/>
            <a:ext cx="978763" cy="9739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Tree>
    <p:extLst>
      <p:ext uri="{BB962C8B-B14F-4D97-AF65-F5344CB8AC3E}">
        <p14:creationId xmlns:p14="http://schemas.microsoft.com/office/powerpoint/2010/main" val="9053064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0CD3F08-C57A-478E-B045-A15747738CEF}"/>
              </a:ext>
            </a:extLst>
          </p:cNvPr>
          <p:cNvPicPr>
            <a:picLocks noChangeAspect="1"/>
          </p:cNvPicPr>
          <p:nvPr/>
        </p:nvPicPr>
        <p:blipFill>
          <a:blip r:embed="rId2"/>
          <a:srcRect/>
          <a:stretch/>
        </p:blipFill>
        <p:spPr>
          <a:xfrm>
            <a:off x="1550125" y="1302587"/>
            <a:ext cx="5152517" cy="2896876"/>
          </a:xfrm>
          <a:prstGeom prst="roundRect">
            <a:avLst>
              <a:gd name="adj" fmla="val 3773"/>
            </a:avLst>
          </a:prstGeom>
          <a:solidFill>
            <a:srgbClr val="FFFFFF">
              <a:shade val="85000"/>
            </a:srgbClr>
          </a:solidFill>
          <a:ln>
            <a:noFill/>
          </a:ln>
          <a:effectLst>
            <a:reflection blurRad="6350" stA="52000" endA="300" endPos="23000" dir="5400000" sy="-100000" algn="bl" rotWithShape="0"/>
          </a:effectLst>
        </p:spPr>
      </p:pic>
      <p:pic>
        <p:nvPicPr>
          <p:cNvPr id="10" name="Imagen 9">
            <a:extLst>
              <a:ext uri="{FF2B5EF4-FFF2-40B4-BE49-F238E27FC236}">
                <a16:creationId xmlns:a16="http://schemas.microsoft.com/office/drawing/2014/main" id="{20D8BC60-6DD7-423D-B38D-81BC17803332}"/>
              </a:ext>
            </a:extLst>
          </p:cNvPr>
          <p:cNvPicPr>
            <a:picLocks noChangeAspect="1"/>
          </p:cNvPicPr>
          <p:nvPr/>
        </p:nvPicPr>
        <p:blipFill rotWithShape="1">
          <a:blip r:embed="rId3"/>
          <a:srcRect l="42572" t="22464" r="19122" b="37798"/>
          <a:stretch/>
        </p:blipFill>
        <p:spPr>
          <a:xfrm>
            <a:off x="5596049" y="3085936"/>
            <a:ext cx="1720135" cy="8689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
        <p:nvSpPr>
          <p:cNvPr id="2" name="CuadroTexto 1"/>
          <p:cNvSpPr txBox="1"/>
          <p:nvPr/>
        </p:nvSpPr>
        <p:spPr>
          <a:xfrm>
            <a:off x="1427872" y="681671"/>
            <a:ext cx="6341012" cy="553998"/>
          </a:xfrm>
          <a:prstGeom prst="rect">
            <a:avLst/>
          </a:prstGeom>
          <a:noFill/>
        </p:spPr>
        <p:txBody>
          <a:bodyPr wrap="square" rtlCol="0">
            <a:spAutoFit/>
          </a:bodyPr>
          <a:lstStyle/>
          <a:p>
            <a:r>
              <a:rPr lang="es-MX" sz="1800" b="1" i="1" dirty="0" err="1"/>
              <a:t>ChAPPultepec</a:t>
            </a:r>
            <a:endParaRPr lang="es-MX" sz="1800" b="1" i="1" dirty="0"/>
          </a:p>
          <a:p>
            <a:r>
              <a:rPr lang="es-MX" sz="1200" b="1" i="1" dirty="0">
                <a:solidFill>
                  <a:schemeClr val="bg1">
                    <a:lumMod val="50000"/>
                  </a:schemeClr>
                </a:solidFill>
                <a:hlinkClick r:id="rId4"/>
              </a:rPr>
              <a:t>http://chappultepec.geoint.mx</a:t>
            </a:r>
            <a:endParaRPr lang="es-MX" sz="1200" b="1" i="1" dirty="0">
              <a:solidFill>
                <a:schemeClr val="bg1">
                  <a:lumMod val="50000"/>
                </a:schemeClr>
              </a:solidFill>
            </a:endParaRPr>
          </a:p>
        </p:txBody>
      </p:sp>
      <p:cxnSp>
        <p:nvCxnSpPr>
          <p:cNvPr id="19" name="Conector recto 18">
            <a:extLst>
              <a:ext uri="{FF2B5EF4-FFF2-40B4-BE49-F238E27FC236}">
                <a16:creationId xmlns:a16="http://schemas.microsoft.com/office/drawing/2014/main" id="{F47682B4-8F35-4475-A6D6-5A43DDCDF160}"/>
              </a:ext>
            </a:extLst>
          </p:cNvPr>
          <p:cNvCxnSpPr/>
          <p:nvPr/>
        </p:nvCxnSpPr>
        <p:spPr>
          <a:xfrm>
            <a:off x="1501724" y="991775"/>
            <a:ext cx="5982287" cy="0"/>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6" name="Imagen 5">
            <a:extLst>
              <a:ext uri="{FF2B5EF4-FFF2-40B4-BE49-F238E27FC236}">
                <a16:creationId xmlns:a16="http://schemas.microsoft.com/office/drawing/2014/main" id="{5CC1F38C-6DAE-4120-BAEC-AA0B9EB3BEF4}"/>
              </a:ext>
            </a:extLst>
          </p:cNvPr>
          <p:cNvPicPr>
            <a:picLocks noChangeAspect="1"/>
          </p:cNvPicPr>
          <p:nvPr/>
        </p:nvPicPr>
        <p:blipFill rotWithShape="1">
          <a:blip r:embed="rId5"/>
          <a:srcRect l="52503" t="14694" r="19502" b="7387"/>
          <a:stretch/>
        </p:blipFill>
        <p:spPr>
          <a:xfrm>
            <a:off x="6547618" y="3030292"/>
            <a:ext cx="978763" cy="13245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8" name="Imagen 7">
            <a:extLst>
              <a:ext uri="{FF2B5EF4-FFF2-40B4-BE49-F238E27FC236}">
                <a16:creationId xmlns:a16="http://schemas.microsoft.com/office/drawing/2014/main" id="{1E8A7900-AC5C-4727-A295-8A8319EBFD94}"/>
              </a:ext>
            </a:extLst>
          </p:cNvPr>
          <p:cNvPicPr>
            <a:picLocks noChangeAspect="1"/>
          </p:cNvPicPr>
          <p:nvPr/>
        </p:nvPicPr>
        <p:blipFill>
          <a:blip r:embed="rId6"/>
          <a:srcRect l="25374" r="25374"/>
          <a:stretch/>
        </p:blipFill>
        <p:spPr>
          <a:xfrm>
            <a:off x="5904654" y="3520428"/>
            <a:ext cx="1102924" cy="10975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Tree>
    <p:extLst>
      <p:ext uri="{BB962C8B-B14F-4D97-AF65-F5344CB8AC3E}">
        <p14:creationId xmlns:p14="http://schemas.microsoft.com/office/powerpoint/2010/main" val="4195103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427872" y="681671"/>
            <a:ext cx="6341012" cy="553998"/>
          </a:xfrm>
          <a:prstGeom prst="rect">
            <a:avLst/>
          </a:prstGeom>
          <a:noFill/>
        </p:spPr>
        <p:txBody>
          <a:bodyPr wrap="square" rtlCol="0">
            <a:spAutoFit/>
          </a:bodyPr>
          <a:lstStyle/>
          <a:p>
            <a:r>
              <a:rPr lang="es-MX" sz="1800" b="1" i="1" dirty="0"/>
              <a:t>Tablero Oficial COVID-19</a:t>
            </a:r>
          </a:p>
          <a:p>
            <a:r>
              <a:rPr lang="es-MX" sz="1200" b="1" i="1" dirty="0">
                <a:solidFill>
                  <a:schemeClr val="bg1">
                    <a:lumMod val="50000"/>
                  </a:schemeClr>
                </a:solidFill>
                <a:hlinkClick r:id="rId2"/>
              </a:rPr>
              <a:t>https://datos.covid-19.conacyt.mx/</a:t>
            </a:r>
            <a:endParaRPr lang="es-MX" sz="1200" b="1" i="1" dirty="0">
              <a:solidFill>
                <a:schemeClr val="bg1">
                  <a:lumMod val="50000"/>
                </a:schemeClr>
              </a:solidFill>
            </a:endParaRPr>
          </a:p>
        </p:txBody>
      </p:sp>
      <p:cxnSp>
        <p:nvCxnSpPr>
          <p:cNvPr id="19" name="Conector recto 18">
            <a:extLst>
              <a:ext uri="{FF2B5EF4-FFF2-40B4-BE49-F238E27FC236}">
                <a16:creationId xmlns:a16="http://schemas.microsoft.com/office/drawing/2014/main" id="{F47682B4-8F35-4475-A6D6-5A43DDCDF160}"/>
              </a:ext>
            </a:extLst>
          </p:cNvPr>
          <p:cNvCxnSpPr/>
          <p:nvPr/>
        </p:nvCxnSpPr>
        <p:spPr>
          <a:xfrm>
            <a:off x="1501724" y="991775"/>
            <a:ext cx="5982287" cy="0"/>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3" name="Imagen 2">
            <a:extLst>
              <a:ext uri="{FF2B5EF4-FFF2-40B4-BE49-F238E27FC236}">
                <a16:creationId xmlns:a16="http://schemas.microsoft.com/office/drawing/2014/main" id="{3578B2B4-CA5A-4C2C-8BA4-90E770ACEACF}"/>
              </a:ext>
            </a:extLst>
          </p:cNvPr>
          <p:cNvPicPr>
            <a:picLocks noChangeAspect="1"/>
          </p:cNvPicPr>
          <p:nvPr/>
        </p:nvPicPr>
        <p:blipFill>
          <a:blip r:embed="rId3"/>
          <a:stretch>
            <a:fillRect/>
          </a:stretch>
        </p:blipFill>
        <p:spPr>
          <a:xfrm>
            <a:off x="1501723" y="1488127"/>
            <a:ext cx="6159165" cy="3464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33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f9effbd6bf_0_39"/>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f9effbd6bf_0_39"/>
          <p:cNvSpPr txBox="1"/>
          <p:nvPr/>
        </p:nvSpPr>
        <p:spPr>
          <a:xfrm>
            <a:off x="362250" y="351525"/>
            <a:ext cx="60297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a:t>Misoginia en Pocas Palabras</a:t>
            </a:r>
            <a:endParaRPr sz="2800" b="0" i="0" u="none" strike="noStrike" cap="none">
              <a:solidFill>
                <a:srgbClr val="000000"/>
              </a:solidFill>
              <a:latin typeface="Arial"/>
              <a:ea typeface="Arial"/>
              <a:cs typeface="Arial"/>
              <a:sym typeface="Arial"/>
            </a:endParaRPr>
          </a:p>
        </p:txBody>
      </p:sp>
      <p:sp>
        <p:nvSpPr>
          <p:cNvPr id="127" name="Google Shape;127;gf9effbd6bf_0_39"/>
          <p:cNvSpPr txBox="1"/>
          <p:nvPr/>
        </p:nvSpPr>
        <p:spPr>
          <a:xfrm>
            <a:off x="277450" y="1173825"/>
            <a:ext cx="8601000" cy="461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s" sz="1800"/>
              <a:t>http://yuc.geoint.mx/site/proyecto/id/11.html</a:t>
            </a:r>
            <a:endParaRPr sz="1800"/>
          </a:p>
        </p:txBody>
      </p:sp>
      <p:pic>
        <p:nvPicPr>
          <p:cNvPr id="128" name="Google Shape;128;gf9effbd6bf_0_39"/>
          <p:cNvPicPr preferRelativeResize="0"/>
          <p:nvPr/>
        </p:nvPicPr>
        <p:blipFill>
          <a:blip r:embed="rId3">
            <a:alphaModFix/>
          </a:blip>
          <a:stretch>
            <a:fillRect/>
          </a:stretch>
        </p:blipFill>
        <p:spPr>
          <a:xfrm>
            <a:off x="457200" y="1787925"/>
            <a:ext cx="8305800" cy="2371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f9effbd6bf_0_50"/>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gf9effbd6bf_0_50"/>
          <p:cNvSpPr txBox="1"/>
          <p:nvPr/>
        </p:nvSpPr>
        <p:spPr>
          <a:xfrm>
            <a:off x="362250" y="351525"/>
            <a:ext cx="8601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a:t>Misoginia en Pocas Palabras (Extracción de datos)</a:t>
            </a:r>
            <a:endParaRPr sz="2800" b="0" i="0" u="none" strike="noStrike" cap="none">
              <a:solidFill>
                <a:srgbClr val="000000"/>
              </a:solidFill>
              <a:latin typeface="Arial"/>
              <a:ea typeface="Arial"/>
              <a:cs typeface="Arial"/>
              <a:sym typeface="Arial"/>
            </a:endParaRPr>
          </a:p>
        </p:txBody>
      </p:sp>
      <p:sp>
        <p:nvSpPr>
          <p:cNvPr id="135" name="Google Shape;135;gf9effbd6bf_0_50"/>
          <p:cNvSpPr txBox="1"/>
          <p:nvPr/>
        </p:nvSpPr>
        <p:spPr>
          <a:xfrm>
            <a:off x="277450" y="1173825"/>
            <a:ext cx="8601000" cy="461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s" sz="1800"/>
              <a:t>http://agei.geoint.mx/</a:t>
            </a:r>
            <a:endParaRPr sz="1800"/>
          </a:p>
        </p:txBody>
      </p:sp>
      <p:pic>
        <p:nvPicPr>
          <p:cNvPr id="136" name="Google Shape;136;gf9effbd6bf_0_50"/>
          <p:cNvPicPr preferRelativeResize="0"/>
          <p:nvPr/>
        </p:nvPicPr>
        <p:blipFill>
          <a:blip r:embed="rId3">
            <a:alphaModFix/>
          </a:blip>
          <a:stretch>
            <a:fillRect/>
          </a:stretch>
        </p:blipFill>
        <p:spPr>
          <a:xfrm>
            <a:off x="1060075" y="1635525"/>
            <a:ext cx="6254614" cy="3355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f9effbd6bf_0_59"/>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gf9effbd6bf_0_59"/>
          <p:cNvSpPr txBox="1"/>
          <p:nvPr/>
        </p:nvSpPr>
        <p:spPr>
          <a:xfrm>
            <a:off x="362250" y="351525"/>
            <a:ext cx="8601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a:t>Misoginia en Pocas Palabras (Etiquetado)</a:t>
            </a:r>
            <a:endParaRPr sz="2800" b="0" i="0" u="none" strike="noStrike" cap="none">
              <a:solidFill>
                <a:srgbClr val="000000"/>
              </a:solidFill>
              <a:latin typeface="Arial"/>
              <a:ea typeface="Arial"/>
              <a:cs typeface="Arial"/>
              <a:sym typeface="Arial"/>
            </a:endParaRPr>
          </a:p>
        </p:txBody>
      </p:sp>
      <p:sp>
        <p:nvSpPr>
          <p:cNvPr id="143" name="Google Shape;143;gf9effbd6bf_0_59"/>
          <p:cNvSpPr txBox="1"/>
          <p:nvPr/>
        </p:nvSpPr>
        <p:spPr>
          <a:xfrm>
            <a:off x="277450" y="1173825"/>
            <a:ext cx="8601000" cy="461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s" sz="1800"/>
              <a:t>http://etiquetamisoginia.geoint.mx/</a:t>
            </a:r>
            <a:endParaRPr sz="1800"/>
          </a:p>
        </p:txBody>
      </p:sp>
      <p:pic>
        <p:nvPicPr>
          <p:cNvPr id="144" name="Google Shape;144;gf9effbd6bf_0_59"/>
          <p:cNvPicPr preferRelativeResize="0"/>
          <p:nvPr/>
        </p:nvPicPr>
        <p:blipFill>
          <a:blip r:embed="rId3">
            <a:alphaModFix/>
          </a:blip>
          <a:stretch>
            <a:fillRect/>
          </a:stretch>
        </p:blipFill>
        <p:spPr>
          <a:xfrm>
            <a:off x="152400" y="1787925"/>
            <a:ext cx="8839199" cy="26213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f9effbd6bf_0_80"/>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f9effbd6bf_0_80"/>
          <p:cNvSpPr txBox="1"/>
          <p:nvPr/>
        </p:nvSpPr>
        <p:spPr>
          <a:xfrm>
            <a:off x="362250" y="351525"/>
            <a:ext cx="8601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a:t>Misoginia en Pocas Palabras (Clasificación)</a:t>
            </a:r>
            <a:endParaRPr sz="2800" b="0" i="0" u="none" strike="noStrike" cap="none">
              <a:solidFill>
                <a:srgbClr val="000000"/>
              </a:solidFill>
              <a:latin typeface="Arial"/>
              <a:ea typeface="Arial"/>
              <a:cs typeface="Arial"/>
              <a:sym typeface="Arial"/>
            </a:endParaRPr>
          </a:p>
        </p:txBody>
      </p:sp>
      <p:sp>
        <p:nvSpPr>
          <p:cNvPr id="151" name="Google Shape;151;gf9effbd6bf_0_80"/>
          <p:cNvSpPr txBox="1"/>
          <p:nvPr/>
        </p:nvSpPr>
        <p:spPr>
          <a:xfrm>
            <a:off x="277450" y="1173825"/>
            <a:ext cx="8601000" cy="1846629"/>
          </a:xfrm>
          <a:prstGeom prst="rect">
            <a:avLst/>
          </a:prstGeom>
          <a:noFill/>
          <a:ln>
            <a:noFill/>
          </a:ln>
        </p:spPr>
        <p:txBody>
          <a:bodyPr spcFirstLastPara="1" wrap="square" lIns="91425" tIns="91425" rIns="91425" bIns="91425" anchor="t" anchorCtr="0">
            <a:spAutoFit/>
          </a:bodyPr>
          <a:lstStyle/>
          <a:p>
            <a:pPr marL="457200" lvl="0" indent="-342900" algn="just" rtl="0">
              <a:lnSpc>
                <a:spcPct val="150000"/>
              </a:lnSpc>
              <a:spcBef>
                <a:spcPts val="0"/>
              </a:spcBef>
              <a:spcAft>
                <a:spcPts val="0"/>
              </a:spcAft>
              <a:buSzPts val="1800"/>
              <a:buChar char="●"/>
            </a:pPr>
            <a:r>
              <a:rPr lang="es" sz="1800" dirty="0"/>
              <a:t>Limpieza de textos</a:t>
            </a:r>
            <a:endParaRPr sz="1800" dirty="0"/>
          </a:p>
          <a:p>
            <a:pPr marL="457200" lvl="0" indent="-342900" algn="just" rtl="0">
              <a:lnSpc>
                <a:spcPct val="150000"/>
              </a:lnSpc>
              <a:spcBef>
                <a:spcPts val="0"/>
              </a:spcBef>
              <a:spcAft>
                <a:spcPts val="0"/>
              </a:spcAft>
              <a:buSzPts val="1800"/>
              <a:buChar char="●"/>
            </a:pPr>
            <a:r>
              <a:rPr lang="es" sz="1800" dirty="0"/>
              <a:t>Separación de datos en entrenamiento y prueba</a:t>
            </a:r>
            <a:endParaRPr sz="1800" dirty="0"/>
          </a:p>
          <a:p>
            <a:pPr marL="457200" lvl="0" indent="-342900" algn="just" rtl="0">
              <a:lnSpc>
                <a:spcPct val="150000"/>
              </a:lnSpc>
              <a:spcBef>
                <a:spcPts val="0"/>
              </a:spcBef>
              <a:spcAft>
                <a:spcPts val="0"/>
              </a:spcAft>
              <a:buSzPts val="1800"/>
              <a:buChar char="●"/>
            </a:pPr>
            <a:r>
              <a:rPr lang="es" sz="1800" dirty="0"/>
              <a:t>Crear el modelo y entrenarlo</a:t>
            </a:r>
            <a:endParaRPr sz="1800" dirty="0"/>
          </a:p>
          <a:p>
            <a:pPr marL="457200" lvl="0" indent="-342900" algn="just" rtl="0">
              <a:lnSpc>
                <a:spcPct val="150000"/>
              </a:lnSpc>
              <a:spcBef>
                <a:spcPts val="0"/>
              </a:spcBef>
              <a:spcAft>
                <a:spcPts val="0"/>
              </a:spcAft>
              <a:buSzPts val="1800"/>
              <a:buChar char="●"/>
            </a:pPr>
            <a:r>
              <a:rPr lang="es" sz="1800" dirty="0"/>
              <a:t>Probar el modelo y evaluar su desempeño </a:t>
            </a: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f9effbd6bf_0_68"/>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f9effbd6bf_0_68"/>
          <p:cNvSpPr txBox="1"/>
          <p:nvPr/>
        </p:nvSpPr>
        <p:spPr>
          <a:xfrm>
            <a:off x="362250" y="351525"/>
            <a:ext cx="8601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a:t>Misoginia en Pocas Palabras (Resultado)</a:t>
            </a:r>
            <a:endParaRPr sz="2800" b="0" i="0" u="none" strike="noStrike" cap="none">
              <a:solidFill>
                <a:srgbClr val="000000"/>
              </a:solidFill>
              <a:latin typeface="Arial"/>
              <a:ea typeface="Arial"/>
              <a:cs typeface="Arial"/>
              <a:sym typeface="Arial"/>
            </a:endParaRPr>
          </a:p>
        </p:txBody>
      </p:sp>
      <p:sp>
        <p:nvSpPr>
          <p:cNvPr id="158" name="Google Shape;158;gf9effbd6bf_0_68"/>
          <p:cNvSpPr txBox="1"/>
          <p:nvPr/>
        </p:nvSpPr>
        <p:spPr>
          <a:xfrm>
            <a:off x="277450" y="1173825"/>
            <a:ext cx="8601000" cy="4617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s" sz="1800"/>
              <a:t>https://centrosconacyt.mx/objeto/twittermisogino/</a:t>
            </a:r>
            <a:endParaRPr sz="1800"/>
          </a:p>
        </p:txBody>
      </p:sp>
      <p:pic>
        <p:nvPicPr>
          <p:cNvPr id="159" name="Google Shape;159;gf9effbd6bf_0_68"/>
          <p:cNvPicPr preferRelativeResize="0"/>
          <p:nvPr/>
        </p:nvPicPr>
        <p:blipFill>
          <a:blip r:embed="rId3">
            <a:alphaModFix/>
          </a:blip>
          <a:stretch>
            <a:fillRect/>
          </a:stretch>
        </p:blipFill>
        <p:spPr>
          <a:xfrm>
            <a:off x="1011675" y="1635525"/>
            <a:ext cx="6637000" cy="33878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f9effbd6bf_0_91"/>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f9effbd6bf_0_91"/>
          <p:cNvSpPr txBox="1"/>
          <p:nvPr/>
        </p:nvSpPr>
        <p:spPr>
          <a:xfrm>
            <a:off x="362250" y="351525"/>
            <a:ext cx="86010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600"/>
              <a:t>Análisis geoespacial de reportes de suicidio en Yucatán</a:t>
            </a:r>
            <a:endParaRPr sz="2600" b="0" i="0" u="none" strike="noStrike" cap="none">
              <a:solidFill>
                <a:srgbClr val="000000"/>
              </a:solidFill>
              <a:latin typeface="Arial"/>
              <a:ea typeface="Arial"/>
              <a:cs typeface="Arial"/>
              <a:sym typeface="Arial"/>
            </a:endParaRPr>
          </a:p>
        </p:txBody>
      </p:sp>
      <p:sp>
        <p:nvSpPr>
          <p:cNvPr id="166" name="Google Shape;166;gf9effbd6bf_0_91"/>
          <p:cNvSpPr txBox="1"/>
          <p:nvPr/>
        </p:nvSpPr>
        <p:spPr>
          <a:xfrm>
            <a:off x="277450" y="1173825"/>
            <a:ext cx="8601000" cy="3594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800">
                <a:solidFill>
                  <a:schemeClr val="dk1"/>
                </a:solidFill>
              </a:rPr>
              <a:t>PROBLEMA</a:t>
            </a:r>
            <a:endParaRPr sz="1800">
              <a:solidFill>
                <a:schemeClr val="dk1"/>
              </a:solidFill>
            </a:endParaRPr>
          </a:p>
          <a:p>
            <a:pPr marL="0" lvl="0" indent="0" algn="just" rtl="0">
              <a:lnSpc>
                <a:spcPct val="115000"/>
              </a:lnSpc>
              <a:spcBef>
                <a:spcPts val="0"/>
              </a:spcBef>
              <a:spcAft>
                <a:spcPts val="0"/>
              </a:spcAft>
              <a:buNone/>
            </a:pPr>
            <a:endParaRPr sz="1800">
              <a:solidFill>
                <a:schemeClr val="dk1"/>
              </a:solidFill>
            </a:endParaRPr>
          </a:p>
          <a:p>
            <a:pPr marL="0" lvl="0" indent="0" algn="just" rtl="0">
              <a:lnSpc>
                <a:spcPct val="115000"/>
              </a:lnSpc>
              <a:spcBef>
                <a:spcPts val="0"/>
              </a:spcBef>
              <a:spcAft>
                <a:spcPts val="0"/>
              </a:spcAft>
              <a:buClr>
                <a:schemeClr val="dk1"/>
              </a:buClr>
              <a:buSzPts val="1800"/>
              <a:buFont typeface="Arial"/>
              <a:buNone/>
            </a:pPr>
            <a:r>
              <a:rPr lang="es" sz="1800">
                <a:solidFill>
                  <a:schemeClr val="dk1"/>
                </a:solidFill>
              </a:rPr>
              <a:t>Los estados con las mayores tasas de suicidio (por cada 100 mil habitantes) en 2019 fueron Aguascalientes con 11.1, Yucatán 11.0 y Chihuahua con 10.6.</a:t>
            </a:r>
            <a:endParaRPr sz="1800">
              <a:solidFill>
                <a:schemeClr val="dk1"/>
              </a:solidFill>
            </a:endParaRPr>
          </a:p>
          <a:p>
            <a:pPr marL="0" lvl="0" indent="0" algn="just" rtl="0">
              <a:lnSpc>
                <a:spcPct val="115000"/>
              </a:lnSpc>
              <a:spcBef>
                <a:spcPts val="0"/>
              </a:spcBef>
              <a:spcAft>
                <a:spcPts val="0"/>
              </a:spcAft>
              <a:buClr>
                <a:schemeClr val="dk1"/>
              </a:buClr>
              <a:buSzPts val="1800"/>
              <a:buFont typeface="Arial"/>
              <a:buNone/>
            </a:pPr>
            <a:endParaRPr sz="1800">
              <a:solidFill>
                <a:schemeClr val="dk1"/>
              </a:solidFill>
            </a:endParaRPr>
          </a:p>
          <a:p>
            <a:pPr marL="0" lvl="0" indent="0" algn="just" rtl="0">
              <a:lnSpc>
                <a:spcPct val="115000"/>
              </a:lnSpc>
              <a:spcBef>
                <a:spcPts val="0"/>
              </a:spcBef>
              <a:spcAft>
                <a:spcPts val="0"/>
              </a:spcAft>
              <a:buClr>
                <a:schemeClr val="dk1"/>
              </a:buClr>
              <a:buSzPts val="1800"/>
              <a:buFont typeface="Arial"/>
              <a:buNone/>
            </a:pPr>
            <a:r>
              <a:rPr lang="es" sz="1800">
                <a:solidFill>
                  <a:schemeClr val="dk1"/>
                </a:solidFill>
              </a:rPr>
              <a:t>En 2019, el suicidio fue una de las diez principales causas de muerte en el estado de Yucatán</a:t>
            </a:r>
            <a:endParaRPr sz="1800">
              <a:solidFill>
                <a:schemeClr val="dk1"/>
              </a:solidFill>
            </a:endParaRPr>
          </a:p>
          <a:p>
            <a:pPr marL="0" lvl="0" indent="0" algn="just" rtl="0">
              <a:lnSpc>
                <a:spcPct val="115000"/>
              </a:lnSpc>
              <a:spcBef>
                <a:spcPts val="0"/>
              </a:spcBef>
              <a:spcAft>
                <a:spcPts val="0"/>
              </a:spcAft>
              <a:buClr>
                <a:schemeClr val="dk1"/>
              </a:buClr>
              <a:buSzPts val="1700"/>
              <a:buFont typeface="Arial"/>
              <a:buNone/>
            </a:pPr>
            <a:endParaRPr sz="1700">
              <a:solidFill>
                <a:schemeClr val="dk1"/>
              </a:solidFill>
            </a:endParaRPr>
          </a:p>
          <a:p>
            <a:pPr marL="0" lvl="0" indent="0" algn="just" rtl="0">
              <a:lnSpc>
                <a:spcPct val="115000"/>
              </a:lnSpc>
              <a:spcBef>
                <a:spcPts val="0"/>
              </a:spcBef>
              <a:spcAft>
                <a:spcPts val="0"/>
              </a:spcAft>
              <a:buClr>
                <a:schemeClr val="dk1"/>
              </a:buClr>
              <a:buSzPts val="1700"/>
              <a:buFont typeface="Arial"/>
              <a:buNone/>
            </a:pPr>
            <a:r>
              <a:rPr lang="es" sz="1700">
                <a:solidFill>
                  <a:schemeClr val="dk1"/>
                </a:solidFill>
              </a:rPr>
              <a:t>En 2019 Yucatán tuvo una ocurrencia de 214 casos de suicidios, correspondiendo a 172 casos de hombres y 42 de mujeres</a:t>
            </a:r>
            <a:endParaRPr sz="1700">
              <a:solidFill>
                <a:schemeClr val="dk1"/>
              </a:solidFill>
            </a:endParaRPr>
          </a:p>
          <a:p>
            <a:pPr marL="0" lvl="0" indent="0" algn="just" rtl="0">
              <a:lnSpc>
                <a:spcPct val="150000"/>
              </a:lnSpc>
              <a:spcBef>
                <a:spcPts val="0"/>
              </a:spcBef>
              <a:spcAft>
                <a:spcPts val="0"/>
              </a:spcAft>
              <a:buNone/>
            </a:pP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3"/>
          <p:cNvPicPr preferRelativeResize="0"/>
          <p:nvPr/>
        </p:nvPicPr>
        <p:blipFill rotWithShape="1">
          <a:blip r:embed="rId3">
            <a:alphaModFix/>
          </a:blip>
          <a:srcRect/>
          <a:stretch/>
        </p:blipFill>
        <p:spPr>
          <a:xfrm>
            <a:off x="469225" y="1043325"/>
            <a:ext cx="8205558" cy="3947774"/>
          </a:xfrm>
          <a:prstGeom prst="rect">
            <a:avLst/>
          </a:prstGeom>
          <a:noFill/>
          <a:ln>
            <a:noFill/>
          </a:ln>
        </p:spPr>
      </p:pic>
      <p:sp>
        <p:nvSpPr>
          <p:cNvPr id="190" name="Google Shape;190;p13"/>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3"/>
          <p:cNvSpPr txBox="1"/>
          <p:nvPr/>
        </p:nvSpPr>
        <p:spPr>
          <a:xfrm>
            <a:off x="362250" y="351525"/>
            <a:ext cx="7464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b="0" i="0" u="none" strike="noStrike" cap="none">
                <a:solidFill>
                  <a:srgbClr val="000000"/>
                </a:solidFill>
                <a:latin typeface="Arial"/>
                <a:ea typeface="Arial"/>
                <a:cs typeface="Arial"/>
                <a:sym typeface="Arial"/>
              </a:rPr>
              <a:t>Extracción y adquisición de datos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4"/>
          <p:cNvSpPr txBox="1">
            <a:spLocks noGrp="1"/>
          </p:cNvSpPr>
          <p:nvPr>
            <p:ph type="title"/>
          </p:nvPr>
        </p:nvSpPr>
        <p:spPr>
          <a:xfrm>
            <a:off x="311700" y="445025"/>
            <a:ext cx="8520600" cy="5727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s" sz="2000" dirty="0"/>
              <a:t>¿Cuál es la importancia de la ciencia de datos geoespaciales?</a:t>
            </a:r>
            <a:endParaRPr sz="2000" dirty="0"/>
          </a:p>
        </p:txBody>
      </p:sp>
      <p:sp>
        <p:nvSpPr>
          <p:cNvPr id="148" name="Google Shape;148;p34"/>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s" sz="1800" dirty="0">
                <a:solidFill>
                  <a:srgbClr val="000000"/>
                </a:solidFill>
              </a:rPr>
              <a:t>La importancia radica en el aprovechamiento de la información geoespacial a tal grado que se puede afirmar que conocer el lugar y el tiempo en el que ocurren los diferentes eventos puede ayudar a entenderlos, explicarlos y prevenirlos. Por lo tanto, puede aplicarse a diversos campos como:</a:t>
            </a:r>
            <a:endParaRPr sz="1800" dirty="0">
              <a:solidFill>
                <a:srgbClr val="000000"/>
              </a:solidFill>
            </a:endParaRPr>
          </a:p>
          <a:p>
            <a:pPr marL="0" lvl="0" indent="0" algn="just" rtl="0">
              <a:spcBef>
                <a:spcPts val="0"/>
              </a:spcBef>
              <a:spcAft>
                <a:spcPts val="0"/>
              </a:spcAft>
              <a:buNone/>
            </a:pPr>
            <a:endParaRPr sz="1800" dirty="0"/>
          </a:p>
          <a:p>
            <a:pPr marL="457200" lvl="0" indent="-342900" algn="l" rtl="0">
              <a:spcBef>
                <a:spcPts val="0"/>
              </a:spcBef>
              <a:spcAft>
                <a:spcPts val="0"/>
              </a:spcAft>
              <a:buClr>
                <a:srgbClr val="000000"/>
              </a:buClr>
              <a:buSzPts val="1800"/>
              <a:buChar char="●"/>
            </a:pPr>
            <a:r>
              <a:rPr lang="es" sz="1800" dirty="0">
                <a:solidFill>
                  <a:srgbClr val="000000"/>
                </a:solidFill>
              </a:rPr>
              <a:t>Seguridad pública y ciudadana</a:t>
            </a:r>
            <a:endParaRPr sz="1800" dirty="0">
              <a:solidFill>
                <a:srgbClr val="000000"/>
              </a:solidFill>
            </a:endParaRPr>
          </a:p>
          <a:p>
            <a:pPr marL="457200" lvl="0" indent="-342900" algn="l" rtl="0">
              <a:spcBef>
                <a:spcPts val="0"/>
              </a:spcBef>
              <a:spcAft>
                <a:spcPts val="0"/>
              </a:spcAft>
              <a:buClr>
                <a:srgbClr val="000000"/>
              </a:buClr>
              <a:buSzPts val="1800"/>
              <a:buChar char="●"/>
            </a:pPr>
            <a:r>
              <a:rPr lang="es" sz="1800" dirty="0">
                <a:solidFill>
                  <a:srgbClr val="000000"/>
                </a:solidFill>
              </a:rPr>
              <a:t>Ambiente y cambio climático</a:t>
            </a:r>
            <a:endParaRPr sz="1800" dirty="0">
              <a:solidFill>
                <a:srgbClr val="000000"/>
              </a:solidFill>
            </a:endParaRPr>
          </a:p>
          <a:p>
            <a:pPr marL="457200" lvl="0" indent="-342900" algn="l" rtl="0">
              <a:spcBef>
                <a:spcPts val="0"/>
              </a:spcBef>
              <a:spcAft>
                <a:spcPts val="0"/>
              </a:spcAft>
              <a:buClr>
                <a:srgbClr val="000000"/>
              </a:buClr>
              <a:buSzPts val="1800"/>
              <a:buChar char="●"/>
            </a:pPr>
            <a:r>
              <a:rPr lang="es" sz="1800" dirty="0">
                <a:solidFill>
                  <a:srgbClr val="000000"/>
                </a:solidFill>
              </a:rPr>
              <a:t>Desarrollo sustentable</a:t>
            </a:r>
            <a:endParaRPr sz="1800" dirty="0">
              <a:solidFill>
                <a:srgbClr val="000000"/>
              </a:solidFill>
            </a:endParaRPr>
          </a:p>
          <a:p>
            <a:pPr marL="457200" lvl="0" indent="-342900" algn="l" rtl="0">
              <a:spcBef>
                <a:spcPts val="0"/>
              </a:spcBef>
              <a:spcAft>
                <a:spcPts val="0"/>
              </a:spcAft>
              <a:buClr>
                <a:srgbClr val="000000"/>
              </a:buClr>
              <a:buSzPts val="1800"/>
              <a:buChar char="●"/>
            </a:pPr>
            <a:r>
              <a:rPr lang="es" sz="1800" dirty="0">
                <a:solidFill>
                  <a:srgbClr val="000000"/>
                </a:solidFill>
              </a:rPr>
              <a:t>Desarrollo urbano e inequidad social</a:t>
            </a:r>
            <a:endParaRPr sz="1800" dirty="0">
              <a:solidFill>
                <a:srgbClr val="000000"/>
              </a:solidFill>
            </a:endParaRPr>
          </a:p>
          <a:p>
            <a:pPr marL="457200" lvl="0" indent="-342900" algn="l" rtl="0">
              <a:spcBef>
                <a:spcPts val="0"/>
              </a:spcBef>
              <a:spcAft>
                <a:spcPts val="0"/>
              </a:spcAft>
              <a:buClr>
                <a:srgbClr val="000000"/>
              </a:buClr>
              <a:buSzPts val="1800"/>
              <a:buChar char="●"/>
            </a:pPr>
            <a:r>
              <a:rPr lang="es" sz="1800" dirty="0">
                <a:solidFill>
                  <a:srgbClr val="000000"/>
                </a:solidFill>
              </a:rPr>
              <a:t>Salud</a:t>
            </a:r>
          </a:p>
          <a:p>
            <a:pPr marL="457200" lvl="0" indent="-342900" algn="l" rtl="0">
              <a:spcBef>
                <a:spcPts val="0"/>
              </a:spcBef>
              <a:spcAft>
                <a:spcPts val="0"/>
              </a:spcAft>
              <a:buClr>
                <a:srgbClr val="000000"/>
              </a:buClr>
              <a:buSzPts val="1800"/>
              <a:buChar char="●"/>
            </a:pPr>
            <a:r>
              <a:rPr lang="es" sz="1800" dirty="0">
                <a:solidFill>
                  <a:srgbClr val="000000"/>
                </a:solidFill>
              </a:rPr>
              <a:t>Etc</a:t>
            </a:r>
            <a:endParaRPr sz="1800" dirty="0">
              <a:solidFill>
                <a:srgbClr val="000000"/>
              </a:solidFill>
            </a:endParaRPr>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e8644721b6_0_11"/>
          <p:cNvSpPr txBox="1"/>
          <p:nvPr/>
        </p:nvSpPr>
        <p:spPr>
          <a:xfrm>
            <a:off x="745350" y="1537275"/>
            <a:ext cx="42681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s" sz="1900" b="0" i="0" u="none" strike="noStrike" cap="none">
                <a:solidFill>
                  <a:srgbClr val="000000"/>
                </a:solidFill>
                <a:latin typeface="Arial"/>
                <a:ea typeface="Arial"/>
                <a:cs typeface="Arial"/>
                <a:sym typeface="Arial"/>
              </a:rPr>
              <a:t>63,982 noticias extraídas de 2019</a:t>
            </a:r>
            <a:endParaRPr sz="1900" b="0" i="0" u="none" strike="noStrike" cap="none">
              <a:solidFill>
                <a:srgbClr val="000000"/>
              </a:solidFill>
              <a:latin typeface="Arial"/>
              <a:ea typeface="Arial"/>
              <a:cs typeface="Arial"/>
              <a:sym typeface="Arial"/>
            </a:endParaRPr>
          </a:p>
        </p:txBody>
      </p:sp>
      <p:sp>
        <p:nvSpPr>
          <p:cNvPr id="197" name="Google Shape;197;ge8644721b6_0_11"/>
          <p:cNvSpPr txBox="1"/>
          <p:nvPr/>
        </p:nvSpPr>
        <p:spPr>
          <a:xfrm>
            <a:off x="745350" y="2214900"/>
            <a:ext cx="50037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s" sz="1900" b="0" i="0" u="none" strike="noStrike" cap="none">
                <a:solidFill>
                  <a:srgbClr val="000000"/>
                </a:solidFill>
                <a:latin typeface="Arial"/>
                <a:ea typeface="Arial"/>
                <a:cs typeface="Arial"/>
                <a:sym typeface="Arial"/>
              </a:rPr>
              <a:t>Filtrado por palabras o frases clave</a:t>
            </a:r>
            <a:endParaRPr sz="1900" b="0" i="0" u="none" strike="noStrike" cap="none">
              <a:solidFill>
                <a:srgbClr val="000000"/>
              </a:solidFill>
              <a:latin typeface="Arial"/>
              <a:ea typeface="Arial"/>
              <a:cs typeface="Arial"/>
              <a:sym typeface="Arial"/>
            </a:endParaRPr>
          </a:p>
        </p:txBody>
      </p:sp>
      <p:sp>
        <p:nvSpPr>
          <p:cNvPr id="198" name="Google Shape;198;ge8644721b6_0_11"/>
          <p:cNvSpPr txBox="1"/>
          <p:nvPr/>
        </p:nvSpPr>
        <p:spPr>
          <a:xfrm>
            <a:off x="745350" y="2892525"/>
            <a:ext cx="39933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s" sz="1900" b="0" i="0" u="none" strike="noStrike" cap="none">
                <a:solidFill>
                  <a:srgbClr val="000000"/>
                </a:solidFill>
                <a:latin typeface="Arial"/>
                <a:ea typeface="Arial"/>
                <a:cs typeface="Arial"/>
                <a:sym typeface="Arial"/>
              </a:rPr>
              <a:t>Filtrado por municipios</a:t>
            </a:r>
            <a:endParaRPr sz="1900" b="0" i="0" u="none" strike="noStrike" cap="none">
              <a:solidFill>
                <a:srgbClr val="000000"/>
              </a:solidFill>
              <a:latin typeface="Arial"/>
              <a:ea typeface="Arial"/>
              <a:cs typeface="Arial"/>
              <a:sym typeface="Arial"/>
            </a:endParaRPr>
          </a:p>
        </p:txBody>
      </p:sp>
      <p:sp>
        <p:nvSpPr>
          <p:cNvPr id="199" name="Google Shape;199;ge8644721b6_0_11"/>
          <p:cNvSpPr txBox="1"/>
          <p:nvPr/>
        </p:nvSpPr>
        <p:spPr>
          <a:xfrm>
            <a:off x="745350" y="3570150"/>
            <a:ext cx="68679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s" sz="1900" b="0" i="0" u="none" strike="noStrike" cap="none">
                <a:solidFill>
                  <a:srgbClr val="000000"/>
                </a:solidFill>
                <a:latin typeface="Arial"/>
                <a:ea typeface="Arial"/>
                <a:cs typeface="Arial"/>
                <a:sym typeface="Arial"/>
              </a:rPr>
              <a:t>103 noticias de casos individuales de suicidios en Yucatán</a:t>
            </a:r>
            <a:endParaRPr sz="1900" b="0" i="0" u="none" strike="noStrike" cap="none">
              <a:solidFill>
                <a:srgbClr val="000000"/>
              </a:solidFill>
              <a:latin typeface="Arial"/>
              <a:ea typeface="Arial"/>
              <a:cs typeface="Arial"/>
              <a:sym typeface="Arial"/>
            </a:endParaRPr>
          </a:p>
        </p:txBody>
      </p:sp>
      <p:sp>
        <p:nvSpPr>
          <p:cNvPr id="200" name="Google Shape;200;ge8644721b6_0_11"/>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ge8644721b6_0_11"/>
          <p:cNvSpPr txBox="1"/>
          <p:nvPr/>
        </p:nvSpPr>
        <p:spPr>
          <a:xfrm>
            <a:off x="362250" y="351525"/>
            <a:ext cx="7464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b="0" i="0" u="none" strike="noStrike" cap="none">
                <a:solidFill>
                  <a:srgbClr val="000000"/>
                </a:solidFill>
                <a:latin typeface="Arial"/>
                <a:ea typeface="Arial"/>
                <a:cs typeface="Arial"/>
                <a:sym typeface="Arial"/>
              </a:rPr>
              <a:t>Extracción y adquisición de datos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4"/>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4"/>
          <p:cNvSpPr txBox="1"/>
          <p:nvPr/>
        </p:nvSpPr>
        <p:spPr>
          <a:xfrm>
            <a:off x="95175" y="351525"/>
            <a:ext cx="8504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b="0" i="0" u="none" strike="noStrike" cap="none">
                <a:solidFill>
                  <a:srgbClr val="000000"/>
                </a:solidFill>
                <a:latin typeface="Arial"/>
                <a:ea typeface="Arial"/>
                <a:cs typeface="Arial"/>
                <a:sym typeface="Arial"/>
              </a:rPr>
              <a:t>Análisis de texto de noticias de muertes por suicidio</a:t>
            </a:r>
            <a:endParaRPr sz="2800" b="0" i="0" u="none" strike="noStrike" cap="none">
              <a:solidFill>
                <a:srgbClr val="000000"/>
              </a:solidFill>
              <a:latin typeface="Arial"/>
              <a:ea typeface="Arial"/>
              <a:cs typeface="Arial"/>
              <a:sym typeface="Arial"/>
            </a:endParaRPr>
          </a:p>
        </p:txBody>
      </p:sp>
      <p:pic>
        <p:nvPicPr>
          <p:cNvPr id="209" name="Google Shape;209;p14"/>
          <p:cNvPicPr preferRelativeResize="0"/>
          <p:nvPr/>
        </p:nvPicPr>
        <p:blipFill rotWithShape="1">
          <a:blip r:embed="rId3">
            <a:alphaModFix/>
          </a:blip>
          <a:srcRect/>
          <a:stretch/>
        </p:blipFill>
        <p:spPr>
          <a:xfrm>
            <a:off x="933375" y="1043325"/>
            <a:ext cx="7378901" cy="4038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6"/>
          <p:cNvPicPr preferRelativeResize="0"/>
          <p:nvPr/>
        </p:nvPicPr>
        <p:blipFill rotWithShape="1">
          <a:blip r:embed="rId3">
            <a:alphaModFix/>
          </a:blip>
          <a:srcRect/>
          <a:stretch/>
        </p:blipFill>
        <p:spPr>
          <a:xfrm>
            <a:off x="1089950" y="1008450"/>
            <a:ext cx="7004524" cy="4037475"/>
          </a:xfrm>
          <a:prstGeom prst="rect">
            <a:avLst/>
          </a:prstGeom>
          <a:noFill/>
          <a:ln>
            <a:noFill/>
          </a:ln>
        </p:spPr>
      </p:pic>
      <p:sp>
        <p:nvSpPr>
          <p:cNvPr id="229" name="Google Shape;229;p16"/>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6"/>
          <p:cNvSpPr txBox="1"/>
          <p:nvPr/>
        </p:nvSpPr>
        <p:spPr>
          <a:xfrm>
            <a:off x="95175" y="351525"/>
            <a:ext cx="8504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b="0" i="0" u="none" strike="noStrike" cap="none">
                <a:solidFill>
                  <a:srgbClr val="000000"/>
                </a:solidFill>
                <a:latin typeface="Arial"/>
                <a:ea typeface="Arial"/>
                <a:cs typeface="Arial"/>
                <a:sym typeface="Arial"/>
              </a:rPr>
              <a:t>Causas aparentes según los medios (resultados)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18"/>
          <p:cNvPicPr preferRelativeResize="0"/>
          <p:nvPr/>
        </p:nvPicPr>
        <p:blipFill rotWithShape="1">
          <a:blip r:embed="rId3">
            <a:alphaModFix/>
          </a:blip>
          <a:srcRect/>
          <a:stretch/>
        </p:blipFill>
        <p:spPr>
          <a:xfrm>
            <a:off x="949000" y="60613"/>
            <a:ext cx="7103324" cy="5022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19"/>
          <p:cNvPicPr preferRelativeResize="0"/>
          <p:nvPr/>
        </p:nvPicPr>
        <p:blipFill rotWithShape="1">
          <a:blip r:embed="rId3">
            <a:alphaModFix/>
          </a:blip>
          <a:srcRect/>
          <a:stretch/>
        </p:blipFill>
        <p:spPr>
          <a:xfrm>
            <a:off x="616300" y="1054875"/>
            <a:ext cx="7895549" cy="3947775"/>
          </a:xfrm>
          <a:prstGeom prst="rect">
            <a:avLst/>
          </a:prstGeom>
          <a:noFill/>
          <a:ln>
            <a:noFill/>
          </a:ln>
        </p:spPr>
      </p:pic>
      <p:sp>
        <p:nvSpPr>
          <p:cNvPr id="248" name="Google Shape;248;p19"/>
          <p:cNvSpPr txBox="1"/>
          <p:nvPr/>
        </p:nvSpPr>
        <p:spPr>
          <a:xfrm>
            <a:off x="3937450" y="4798750"/>
            <a:ext cx="4650600" cy="3078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2800"/>
              <a:buFont typeface="Arial"/>
              <a:buNone/>
            </a:pPr>
            <a:r>
              <a:rPr lang="es" sz="800" b="1" i="0" u="none" strike="noStrike" cap="none">
                <a:solidFill>
                  <a:srgbClr val="FFFFFF"/>
                </a:solidFill>
                <a:latin typeface="Arial"/>
                <a:ea typeface="Arial"/>
                <a:cs typeface="Arial"/>
                <a:sym typeface="Arial"/>
              </a:rPr>
              <a:t>Fuente: CONEVAL</a:t>
            </a:r>
            <a:endParaRPr sz="800" b="1" i="0" u="none" strike="noStrike" cap="none">
              <a:solidFill>
                <a:srgbClr val="FFFFFF"/>
              </a:solidFill>
              <a:latin typeface="Arial"/>
              <a:ea typeface="Arial"/>
              <a:cs typeface="Arial"/>
              <a:sym typeface="Arial"/>
            </a:endParaRPr>
          </a:p>
        </p:txBody>
      </p:sp>
      <p:sp>
        <p:nvSpPr>
          <p:cNvPr id="249" name="Google Shape;249;p19"/>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9"/>
          <p:cNvSpPr txBox="1"/>
          <p:nvPr/>
        </p:nvSpPr>
        <p:spPr>
          <a:xfrm>
            <a:off x="362250" y="351525"/>
            <a:ext cx="8624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b="0" i="0" u="none" strike="noStrike" cap="none">
                <a:solidFill>
                  <a:srgbClr val="000000"/>
                </a:solidFill>
                <a:latin typeface="Arial"/>
                <a:ea typeface="Arial"/>
                <a:cs typeface="Arial"/>
                <a:sym typeface="Arial"/>
              </a:rPr>
              <a:t>Análisis exploratorio: Medición de la pobreza</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p:nvPr/>
        </p:nvSpPr>
        <p:spPr>
          <a:xfrm>
            <a:off x="557075" y="1746075"/>
            <a:ext cx="7927500" cy="76941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s" sz="1900" b="0" i="0" u="none" strike="noStrike" cap="none" dirty="0">
                <a:solidFill>
                  <a:srgbClr val="000000"/>
                </a:solidFill>
                <a:latin typeface="Arial"/>
                <a:ea typeface="Arial"/>
                <a:cs typeface="Arial"/>
                <a:sym typeface="Arial"/>
              </a:rPr>
              <a:t>El análisis geoespacial muestra que, los sitios con mayor número de suicidios reportan variables de ingreso importantes</a:t>
            </a:r>
            <a:endParaRPr sz="1900" b="0" i="0" u="none" strike="noStrike" cap="none" dirty="0">
              <a:solidFill>
                <a:srgbClr val="000000"/>
              </a:solidFill>
              <a:latin typeface="Arial"/>
              <a:ea typeface="Arial"/>
              <a:cs typeface="Arial"/>
              <a:sym typeface="Arial"/>
            </a:endParaRPr>
          </a:p>
        </p:txBody>
      </p:sp>
      <p:sp>
        <p:nvSpPr>
          <p:cNvPr id="256" name="Google Shape;256;p20"/>
          <p:cNvSpPr txBox="1"/>
          <p:nvPr/>
        </p:nvSpPr>
        <p:spPr>
          <a:xfrm>
            <a:off x="606150" y="3060775"/>
            <a:ext cx="77508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s" sz="1900" b="0" i="0" u="none" strike="noStrike" cap="none" dirty="0">
                <a:solidFill>
                  <a:srgbClr val="000000"/>
                </a:solidFill>
                <a:latin typeface="Arial"/>
                <a:ea typeface="Arial"/>
                <a:cs typeface="Arial"/>
                <a:sym typeface="Arial"/>
              </a:rPr>
              <a:t>Sin embargo, esa no es la causa final. Se siguen haciendo estudios con otras variables poblacionales para hallar más factores de riesgo</a:t>
            </a:r>
            <a:endParaRPr sz="1900" b="0" i="0" u="none" strike="noStrike" cap="none" dirty="0">
              <a:solidFill>
                <a:srgbClr val="000000"/>
              </a:solidFill>
              <a:latin typeface="Arial"/>
              <a:ea typeface="Arial"/>
              <a:cs typeface="Arial"/>
              <a:sym typeface="Arial"/>
            </a:endParaRPr>
          </a:p>
        </p:txBody>
      </p:sp>
      <p:sp>
        <p:nvSpPr>
          <p:cNvPr id="257" name="Google Shape;257;p20"/>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0"/>
          <p:cNvSpPr txBox="1"/>
          <p:nvPr/>
        </p:nvSpPr>
        <p:spPr>
          <a:xfrm>
            <a:off x="362250" y="351525"/>
            <a:ext cx="8624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b="0" i="0" u="none" strike="noStrike" cap="none">
                <a:solidFill>
                  <a:srgbClr val="000000"/>
                </a:solidFill>
                <a:latin typeface="Arial"/>
                <a:ea typeface="Arial"/>
                <a:cs typeface="Arial"/>
                <a:sym typeface="Arial"/>
              </a:rPr>
              <a:t>Análisis exploratorio</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p:nvPr/>
        </p:nvSpPr>
        <p:spPr>
          <a:xfrm>
            <a:off x="337425" y="1429125"/>
            <a:ext cx="8055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600" b="1" i="0" u="none" strike="noStrike" cap="none">
                <a:solidFill>
                  <a:srgbClr val="000000"/>
                </a:solidFill>
                <a:latin typeface="Arial"/>
                <a:ea typeface="Arial"/>
                <a:cs typeface="Arial"/>
                <a:sym typeface="Arial"/>
              </a:rPr>
              <a:t>Clasificador de noticias con base en la semántica</a:t>
            </a:r>
            <a:r>
              <a:rPr lang="es" sz="2800" b="0" i="0" u="none" strike="noStrike" cap="none">
                <a:solidFill>
                  <a:srgbClr val="000000"/>
                </a:solidFill>
                <a:latin typeface="Arial"/>
                <a:ea typeface="Arial"/>
                <a:cs typeface="Arial"/>
                <a:sym typeface="Arial"/>
              </a:rPr>
              <a:t> </a:t>
            </a:r>
            <a:endParaRPr sz="2800" b="0" i="0" u="none" strike="noStrike" cap="none">
              <a:solidFill>
                <a:srgbClr val="000000"/>
              </a:solidFill>
              <a:latin typeface="Arial"/>
              <a:ea typeface="Arial"/>
              <a:cs typeface="Arial"/>
              <a:sym typeface="Arial"/>
            </a:endParaRPr>
          </a:p>
        </p:txBody>
      </p:sp>
      <p:sp>
        <p:nvSpPr>
          <p:cNvPr id="264" name="Google Shape;264;p23"/>
          <p:cNvSpPr txBox="1"/>
          <p:nvPr/>
        </p:nvSpPr>
        <p:spPr>
          <a:xfrm>
            <a:off x="412050" y="2208175"/>
            <a:ext cx="42681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s" sz="1900" b="0" i="0" u="none" strike="noStrike" cap="none">
                <a:solidFill>
                  <a:srgbClr val="000000"/>
                </a:solidFill>
                <a:latin typeface="Arial"/>
                <a:ea typeface="Arial"/>
                <a:cs typeface="Arial"/>
                <a:sym typeface="Arial"/>
              </a:rPr>
              <a:t>63,982 noticias extraídas de 2019</a:t>
            </a:r>
            <a:endParaRPr sz="1900" b="0" i="0" u="none" strike="noStrike" cap="none">
              <a:solidFill>
                <a:srgbClr val="000000"/>
              </a:solidFill>
              <a:latin typeface="Arial"/>
              <a:ea typeface="Arial"/>
              <a:cs typeface="Arial"/>
              <a:sym typeface="Arial"/>
            </a:endParaRPr>
          </a:p>
        </p:txBody>
      </p:sp>
      <p:sp>
        <p:nvSpPr>
          <p:cNvPr id="265" name="Google Shape;265;p23"/>
          <p:cNvSpPr txBox="1"/>
          <p:nvPr/>
        </p:nvSpPr>
        <p:spPr>
          <a:xfrm>
            <a:off x="377550" y="2768075"/>
            <a:ext cx="50037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s" sz="1900" b="0" i="0" u="none" strike="noStrike" cap="none">
                <a:solidFill>
                  <a:srgbClr val="000000"/>
                </a:solidFill>
                <a:latin typeface="Arial"/>
                <a:ea typeface="Arial"/>
                <a:cs typeface="Arial"/>
                <a:sym typeface="Arial"/>
              </a:rPr>
              <a:t>Filtrado por palabras o frases clave</a:t>
            </a:r>
            <a:endParaRPr sz="1900" b="0" i="0" u="none" strike="noStrike" cap="none">
              <a:solidFill>
                <a:srgbClr val="000000"/>
              </a:solidFill>
              <a:latin typeface="Arial"/>
              <a:ea typeface="Arial"/>
              <a:cs typeface="Arial"/>
              <a:sym typeface="Arial"/>
            </a:endParaRPr>
          </a:p>
        </p:txBody>
      </p:sp>
      <p:sp>
        <p:nvSpPr>
          <p:cNvPr id="266" name="Google Shape;266;p23"/>
          <p:cNvSpPr txBox="1"/>
          <p:nvPr/>
        </p:nvSpPr>
        <p:spPr>
          <a:xfrm>
            <a:off x="377550" y="3327975"/>
            <a:ext cx="39933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s" sz="1900" b="0" i="0" u="none" strike="noStrike" cap="none">
                <a:solidFill>
                  <a:srgbClr val="000000"/>
                </a:solidFill>
                <a:latin typeface="Arial"/>
                <a:ea typeface="Arial"/>
                <a:cs typeface="Arial"/>
                <a:sym typeface="Arial"/>
              </a:rPr>
              <a:t>Filtrado por municipios</a:t>
            </a:r>
            <a:endParaRPr sz="1900" b="0" i="0" u="none" strike="noStrike" cap="none">
              <a:solidFill>
                <a:srgbClr val="000000"/>
              </a:solidFill>
              <a:latin typeface="Arial"/>
              <a:ea typeface="Arial"/>
              <a:cs typeface="Arial"/>
              <a:sym typeface="Arial"/>
            </a:endParaRPr>
          </a:p>
        </p:txBody>
      </p:sp>
      <p:sp>
        <p:nvSpPr>
          <p:cNvPr id="267" name="Google Shape;267;p23"/>
          <p:cNvSpPr txBox="1"/>
          <p:nvPr/>
        </p:nvSpPr>
        <p:spPr>
          <a:xfrm>
            <a:off x="328475" y="3945400"/>
            <a:ext cx="68679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s" sz="1900" b="0" i="0" u="none" strike="noStrike" cap="none">
                <a:solidFill>
                  <a:srgbClr val="000000"/>
                </a:solidFill>
                <a:latin typeface="Arial"/>
                <a:ea typeface="Arial"/>
                <a:cs typeface="Arial"/>
                <a:sym typeface="Arial"/>
              </a:rPr>
              <a:t>106 noticias de casos individuales de suicidios en Yucatán</a:t>
            </a:r>
            <a:endParaRPr sz="1900" b="0" i="0" u="none" strike="noStrike" cap="none">
              <a:solidFill>
                <a:srgbClr val="000000"/>
              </a:solidFill>
              <a:latin typeface="Arial"/>
              <a:ea typeface="Arial"/>
              <a:cs typeface="Arial"/>
              <a:sym typeface="Arial"/>
            </a:endParaRPr>
          </a:p>
        </p:txBody>
      </p:sp>
      <p:sp>
        <p:nvSpPr>
          <p:cNvPr id="268" name="Google Shape;268;p23"/>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3"/>
          <p:cNvSpPr txBox="1"/>
          <p:nvPr/>
        </p:nvSpPr>
        <p:spPr>
          <a:xfrm>
            <a:off x="362250" y="351525"/>
            <a:ext cx="8624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s" sz="2800" b="0" i="0" u="none" strike="noStrike" cap="none" dirty="0">
                <a:solidFill>
                  <a:srgbClr val="000000"/>
                </a:solidFill>
                <a:latin typeface="Arial"/>
                <a:ea typeface="Arial"/>
                <a:cs typeface="Arial"/>
                <a:sym typeface="Arial"/>
              </a:rPr>
              <a:t>Trabajo relacionado (PLN)</a:t>
            </a:r>
            <a:endParaRPr sz="2800" b="0" i="0" u="none" strike="noStrike" cap="none" dirty="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ge8644721b6_0_67"/>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e8644721b6_0_67"/>
          <p:cNvSpPr txBox="1"/>
          <p:nvPr/>
        </p:nvSpPr>
        <p:spPr>
          <a:xfrm>
            <a:off x="362250" y="351525"/>
            <a:ext cx="8624100" cy="738633"/>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es-MX" sz="1800" b="0" i="0" u="none" strike="noStrike" dirty="0">
                <a:solidFill>
                  <a:srgbClr val="000000"/>
                </a:solidFill>
                <a:effectLst/>
                <a:latin typeface="Roboto" panose="02000000000000000000" pitchFamily="2" charset="0"/>
              </a:rPr>
              <a:t>DETECCIÓN DE TWEETS DEPRESIVOS EMPLEANDO DESTILACIÓN DE CONOCIMIENTO</a:t>
            </a:r>
            <a:endParaRPr lang="es-MX" sz="1800" b="0" dirty="0">
              <a:effectLst/>
            </a:endParaRPr>
          </a:p>
        </p:txBody>
      </p:sp>
      <p:pic>
        <p:nvPicPr>
          <p:cNvPr id="1026" name="Picture 2" descr="Depresión: los 7 síntomas de la enfermedad más común en los hombres. Y los  ignoras">
            <a:extLst>
              <a:ext uri="{FF2B5EF4-FFF2-40B4-BE49-F238E27FC236}">
                <a16:creationId xmlns:a16="http://schemas.microsoft.com/office/drawing/2014/main" id="{AADA3737-0C46-55ED-C17D-451E9460B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851"/>
          <a:stretch/>
        </p:blipFill>
        <p:spPr bwMode="auto">
          <a:xfrm>
            <a:off x="2409818" y="1052217"/>
            <a:ext cx="1977339" cy="1818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 Autolesión no es una Broma | Psicocode">
            <a:extLst>
              <a:ext uri="{FF2B5EF4-FFF2-40B4-BE49-F238E27FC236}">
                <a16:creationId xmlns:a16="http://schemas.microsoft.com/office/drawing/2014/main" id="{E6632F5A-6F9D-465C-C2CF-A62802E020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2006" y="1085961"/>
            <a:ext cx="3292147" cy="17809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r qué usamos las redes sociales - Carballar.com">
            <a:extLst>
              <a:ext uri="{FF2B5EF4-FFF2-40B4-BE49-F238E27FC236}">
                <a16:creationId xmlns:a16="http://schemas.microsoft.com/office/drawing/2014/main" id="{B37385AE-EE78-8C98-9523-22157663F3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2700" y="2983544"/>
            <a:ext cx="40386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394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ge8644721b6_0_67"/>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e8644721b6_0_67"/>
          <p:cNvSpPr txBox="1"/>
          <p:nvPr/>
        </p:nvSpPr>
        <p:spPr>
          <a:xfrm>
            <a:off x="362250" y="351525"/>
            <a:ext cx="8624100" cy="738633"/>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es-MX" sz="1800" b="0" i="0" u="none" strike="noStrike" dirty="0">
                <a:solidFill>
                  <a:srgbClr val="000000"/>
                </a:solidFill>
                <a:effectLst/>
                <a:latin typeface="Roboto" panose="02000000000000000000" pitchFamily="2" charset="0"/>
              </a:rPr>
              <a:t>DETECCIÓN DE TWEETS DEPRESIVOS EMPLEANDO DESTILACIÓN DE CONOCIMIENTO</a:t>
            </a:r>
            <a:endParaRPr lang="es-MX" sz="1800" b="0" dirty="0">
              <a:effectLst/>
            </a:endParaRPr>
          </a:p>
        </p:txBody>
      </p:sp>
      <p:pic>
        <p:nvPicPr>
          <p:cNvPr id="3" name="Imagen 2" descr="Mapa&#10;&#10;Descripción generada automáticamente">
            <a:extLst>
              <a:ext uri="{FF2B5EF4-FFF2-40B4-BE49-F238E27FC236}">
                <a16:creationId xmlns:a16="http://schemas.microsoft.com/office/drawing/2014/main" id="{CE9D20B4-D671-958A-6B04-FB435E2410B4}"/>
              </a:ext>
            </a:extLst>
          </p:cNvPr>
          <p:cNvPicPr>
            <a:picLocks noChangeAspect="1"/>
          </p:cNvPicPr>
          <p:nvPr/>
        </p:nvPicPr>
        <p:blipFill>
          <a:blip r:embed="rId3"/>
          <a:stretch>
            <a:fillRect/>
          </a:stretch>
        </p:blipFill>
        <p:spPr>
          <a:xfrm>
            <a:off x="157650" y="1090159"/>
            <a:ext cx="4413015" cy="2969765"/>
          </a:xfrm>
          <a:prstGeom prst="rect">
            <a:avLst/>
          </a:prstGeom>
        </p:spPr>
      </p:pic>
      <p:pic>
        <p:nvPicPr>
          <p:cNvPr id="5" name="Imagen 4" descr="Mapa&#10;&#10;Descripción generada automáticamente">
            <a:extLst>
              <a:ext uri="{FF2B5EF4-FFF2-40B4-BE49-F238E27FC236}">
                <a16:creationId xmlns:a16="http://schemas.microsoft.com/office/drawing/2014/main" id="{E9EE8859-D0FF-86D9-914F-655BA77DB076}"/>
              </a:ext>
            </a:extLst>
          </p:cNvPr>
          <p:cNvPicPr>
            <a:picLocks noChangeAspect="1"/>
          </p:cNvPicPr>
          <p:nvPr/>
        </p:nvPicPr>
        <p:blipFill>
          <a:blip r:embed="rId4"/>
          <a:stretch>
            <a:fillRect/>
          </a:stretch>
        </p:blipFill>
        <p:spPr>
          <a:xfrm>
            <a:off x="4652211" y="1092230"/>
            <a:ext cx="4413014" cy="2942009"/>
          </a:xfrm>
          <a:prstGeom prst="rect">
            <a:avLst/>
          </a:prstGeom>
        </p:spPr>
      </p:pic>
    </p:spTree>
    <p:extLst>
      <p:ext uri="{BB962C8B-B14F-4D97-AF65-F5344CB8AC3E}">
        <p14:creationId xmlns:p14="http://schemas.microsoft.com/office/powerpoint/2010/main" val="1855649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ge8644721b6_0_67"/>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e8644721b6_0_67"/>
          <p:cNvSpPr txBox="1"/>
          <p:nvPr/>
        </p:nvSpPr>
        <p:spPr>
          <a:xfrm>
            <a:off x="362250" y="351525"/>
            <a:ext cx="8624100" cy="738633"/>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es-MX" sz="1800" b="0" i="0" u="none" strike="noStrike" dirty="0">
                <a:solidFill>
                  <a:srgbClr val="000000"/>
                </a:solidFill>
                <a:effectLst/>
                <a:latin typeface="Roboto" panose="02000000000000000000" pitchFamily="2" charset="0"/>
              </a:rPr>
              <a:t>DETECCIÓN DE TWEETS DEPRESIVOS EMPLEANDO DESTILACIÓN DE CONOCIMIENTO</a:t>
            </a:r>
            <a:endParaRPr lang="es-MX" sz="1800" b="0" dirty="0">
              <a:effectLst/>
            </a:endParaRPr>
          </a:p>
        </p:txBody>
      </p:sp>
      <p:pic>
        <p:nvPicPr>
          <p:cNvPr id="4" name="Imagen 3" descr="Mapa&#10;&#10;Descripción generada automáticamente">
            <a:extLst>
              <a:ext uri="{FF2B5EF4-FFF2-40B4-BE49-F238E27FC236}">
                <a16:creationId xmlns:a16="http://schemas.microsoft.com/office/drawing/2014/main" id="{988107F8-3B41-F5CD-F83E-BFB1D697F7A0}"/>
              </a:ext>
            </a:extLst>
          </p:cNvPr>
          <p:cNvPicPr>
            <a:picLocks noChangeAspect="1"/>
          </p:cNvPicPr>
          <p:nvPr/>
        </p:nvPicPr>
        <p:blipFill>
          <a:blip r:embed="rId3"/>
          <a:stretch>
            <a:fillRect/>
          </a:stretch>
        </p:blipFill>
        <p:spPr>
          <a:xfrm>
            <a:off x="66037" y="1025325"/>
            <a:ext cx="4454145" cy="2992849"/>
          </a:xfrm>
          <a:prstGeom prst="rect">
            <a:avLst/>
          </a:prstGeom>
        </p:spPr>
      </p:pic>
      <p:pic>
        <p:nvPicPr>
          <p:cNvPr id="6" name="Imagen 5" descr="Mapa&#10;&#10;Descripción generada automáticamente">
            <a:extLst>
              <a:ext uri="{FF2B5EF4-FFF2-40B4-BE49-F238E27FC236}">
                <a16:creationId xmlns:a16="http://schemas.microsoft.com/office/drawing/2014/main" id="{92CA882D-04FA-8205-DB2E-B58AA7DD2ABB}"/>
              </a:ext>
            </a:extLst>
          </p:cNvPr>
          <p:cNvPicPr>
            <a:picLocks noChangeAspect="1"/>
          </p:cNvPicPr>
          <p:nvPr/>
        </p:nvPicPr>
        <p:blipFill>
          <a:blip r:embed="rId4"/>
          <a:stretch>
            <a:fillRect/>
          </a:stretch>
        </p:blipFill>
        <p:spPr>
          <a:xfrm>
            <a:off x="4655297" y="1025324"/>
            <a:ext cx="4461303" cy="2992849"/>
          </a:xfrm>
          <a:prstGeom prst="rect">
            <a:avLst/>
          </a:prstGeom>
        </p:spPr>
      </p:pic>
    </p:spTree>
    <p:extLst>
      <p:ext uri="{BB962C8B-B14F-4D97-AF65-F5344CB8AC3E}">
        <p14:creationId xmlns:p14="http://schemas.microsoft.com/office/powerpoint/2010/main" val="942558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5"/>
          <p:cNvSpPr txBox="1">
            <a:spLocks noGrp="1"/>
          </p:cNvSpPr>
          <p:nvPr>
            <p:ph type="title"/>
          </p:nvPr>
        </p:nvSpPr>
        <p:spPr>
          <a:xfrm>
            <a:off x="464100" y="445025"/>
            <a:ext cx="76788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sz="2400" dirty="0"/>
              <a:t>¿Cuál es la utilidad de la CDG?</a:t>
            </a:r>
            <a:endParaRPr sz="2400" dirty="0"/>
          </a:p>
        </p:txBody>
      </p:sp>
      <p:sp>
        <p:nvSpPr>
          <p:cNvPr id="154" name="Google Shape;154;p35"/>
          <p:cNvSpPr txBox="1"/>
          <p:nvPr/>
        </p:nvSpPr>
        <p:spPr>
          <a:xfrm>
            <a:off x="536225" y="1354675"/>
            <a:ext cx="8052900" cy="2983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800" dirty="0">
                <a:solidFill>
                  <a:schemeClr val="dk1"/>
                </a:solidFill>
              </a:rPr>
              <a:t>La CDG resulta crítica para el entendimiento de fenómenos complejos, pues contempla tanto el contexto como la visualización de </a:t>
            </a:r>
            <a:r>
              <a:rPr lang="es" sz="1800" b="1" dirty="0">
                <a:solidFill>
                  <a:schemeClr val="dk1"/>
                </a:solidFill>
              </a:rPr>
              <a:t>datos georreferenciados</a:t>
            </a:r>
            <a:r>
              <a:rPr lang="es" sz="1800" dirty="0">
                <a:solidFill>
                  <a:schemeClr val="dk1"/>
                </a:solidFill>
              </a:rPr>
              <a:t>, facilitando el </a:t>
            </a:r>
            <a:r>
              <a:rPr lang="es" sz="1800" b="1" dirty="0">
                <a:solidFill>
                  <a:schemeClr val="dk1"/>
                </a:solidFill>
              </a:rPr>
              <a:t>descubrimiento de conocimiento</a:t>
            </a:r>
            <a:r>
              <a:rPr lang="es" sz="1800" dirty="0">
                <a:solidFill>
                  <a:schemeClr val="dk1"/>
                </a:solidFill>
              </a:rPr>
              <a:t> y su aplicación en la </a:t>
            </a:r>
            <a:r>
              <a:rPr lang="es" sz="1800" b="1" dirty="0">
                <a:solidFill>
                  <a:schemeClr val="dk1"/>
                </a:solidFill>
              </a:rPr>
              <a:t>toma de decisiones</a:t>
            </a:r>
            <a:r>
              <a:rPr lang="es" sz="1800" dirty="0">
                <a:solidFill>
                  <a:schemeClr val="dk1"/>
                </a:solidFill>
              </a:rPr>
              <a:t>. </a:t>
            </a:r>
            <a:endParaRPr sz="1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ge8644721b6_0_67"/>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e8644721b6_0_67"/>
          <p:cNvSpPr txBox="1"/>
          <p:nvPr/>
        </p:nvSpPr>
        <p:spPr>
          <a:xfrm>
            <a:off x="362250" y="351525"/>
            <a:ext cx="8624100" cy="738633"/>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es-MX" sz="1800" b="0" i="0" u="none" strike="noStrike" dirty="0">
                <a:solidFill>
                  <a:srgbClr val="000000"/>
                </a:solidFill>
                <a:effectLst/>
                <a:latin typeface="Roboto" panose="02000000000000000000" pitchFamily="2" charset="0"/>
              </a:rPr>
              <a:t>DETECCIÓN DE TWEETS DEPRESIVOS EMPLEANDO DESTILACIÓN DE CONOCIMIENTO</a:t>
            </a:r>
            <a:endParaRPr lang="es-MX" sz="1800" b="0" dirty="0">
              <a:effectLst/>
            </a:endParaRPr>
          </a:p>
        </p:txBody>
      </p:sp>
      <p:pic>
        <p:nvPicPr>
          <p:cNvPr id="3" name="Imagen 2" descr="Mapa&#10;&#10;Descripción generada automáticamente">
            <a:extLst>
              <a:ext uri="{FF2B5EF4-FFF2-40B4-BE49-F238E27FC236}">
                <a16:creationId xmlns:a16="http://schemas.microsoft.com/office/drawing/2014/main" id="{1B97E935-4B96-A080-2173-BE4036681A9F}"/>
              </a:ext>
            </a:extLst>
          </p:cNvPr>
          <p:cNvPicPr>
            <a:picLocks noChangeAspect="1"/>
          </p:cNvPicPr>
          <p:nvPr/>
        </p:nvPicPr>
        <p:blipFill>
          <a:blip r:embed="rId3"/>
          <a:stretch>
            <a:fillRect/>
          </a:stretch>
        </p:blipFill>
        <p:spPr>
          <a:xfrm>
            <a:off x="27399" y="1025325"/>
            <a:ext cx="4558935" cy="3053626"/>
          </a:xfrm>
          <a:prstGeom prst="rect">
            <a:avLst/>
          </a:prstGeom>
        </p:spPr>
      </p:pic>
      <p:pic>
        <p:nvPicPr>
          <p:cNvPr id="6" name="Imagen 5" descr="Mapa&#10;&#10;Descripción generada automáticamente">
            <a:extLst>
              <a:ext uri="{FF2B5EF4-FFF2-40B4-BE49-F238E27FC236}">
                <a16:creationId xmlns:a16="http://schemas.microsoft.com/office/drawing/2014/main" id="{E31B3206-50DB-A1CD-8587-2A1DFD37E5A0}"/>
              </a:ext>
            </a:extLst>
          </p:cNvPr>
          <p:cNvPicPr>
            <a:picLocks noChangeAspect="1"/>
          </p:cNvPicPr>
          <p:nvPr/>
        </p:nvPicPr>
        <p:blipFill>
          <a:blip r:embed="rId4"/>
          <a:stretch>
            <a:fillRect/>
          </a:stretch>
        </p:blipFill>
        <p:spPr>
          <a:xfrm>
            <a:off x="4584879" y="1012445"/>
            <a:ext cx="4544600" cy="3053627"/>
          </a:xfrm>
          <a:prstGeom prst="rect">
            <a:avLst/>
          </a:prstGeom>
        </p:spPr>
      </p:pic>
    </p:spTree>
    <p:extLst>
      <p:ext uri="{BB962C8B-B14F-4D97-AF65-F5344CB8AC3E}">
        <p14:creationId xmlns:p14="http://schemas.microsoft.com/office/powerpoint/2010/main" val="1478916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 Mapa&#10;&#10;Descripción generada automáticamente">
            <a:extLst>
              <a:ext uri="{FF2B5EF4-FFF2-40B4-BE49-F238E27FC236}">
                <a16:creationId xmlns:a16="http://schemas.microsoft.com/office/drawing/2014/main" id="{BFCB648B-0C97-2B1C-F8C1-E3B8F722CA40}"/>
              </a:ext>
            </a:extLst>
          </p:cNvPr>
          <p:cNvPicPr>
            <a:picLocks noChangeAspect="1"/>
          </p:cNvPicPr>
          <p:nvPr/>
        </p:nvPicPr>
        <p:blipFill rotWithShape="1">
          <a:blip r:embed="rId2"/>
          <a:srcRect t="7371"/>
          <a:stretch/>
        </p:blipFill>
        <p:spPr>
          <a:xfrm>
            <a:off x="1266899" y="379140"/>
            <a:ext cx="6610201" cy="4764359"/>
          </a:xfrm>
          <a:prstGeom prst="rect">
            <a:avLst/>
          </a:prstGeom>
        </p:spPr>
      </p:pic>
    </p:spTree>
    <p:extLst>
      <p:ext uri="{BB962C8B-B14F-4D97-AF65-F5344CB8AC3E}">
        <p14:creationId xmlns:p14="http://schemas.microsoft.com/office/powerpoint/2010/main" val="1365252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ge8644721b6_0_67"/>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e8644721b6_0_67"/>
          <p:cNvSpPr txBox="1"/>
          <p:nvPr/>
        </p:nvSpPr>
        <p:spPr>
          <a:xfrm>
            <a:off x="362250" y="351525"/>
            <a:ext cx="8624100" cy="461635"/>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es-MX" sz="1800" b="0" dirty="0">
                <a:effectLst/>
                <a:latin typeface="Roboto" panose="02000000000000000000" pitchFamily="2" charset="0"/>
              </a:rPr>
              <a:t>SIEMAPP. Extracción de datos de Salud Mental</a:t>
            </a:r>
            <a:endParaRPr lang="es-MX" sz="1800" b="0" dirty="0">
              <a:effectLst/>
            </a:endParaRPr>
          </a:p>
        </p:txBody>
      </p:sp>
      <p:pic>
        <p:nvPicPr>
          <p:cNvPr id="2" name="Picture 3" descr="Logo, company name&#10;&#10;Description automatically generated">
            <a:extLst>
              <a:ext uri="{FF2B5EF4-FFF2-40B4-BE49-F238E27FC236}">
                <a16:creationId xmlns:a16="http://schemas.microsoft.com/office/drawing/2014/main" id="{1CC7EA76-E8A8-BC62-B49D-72D87C3F91CE}"/>
              </a:ext>
            </a:extLst>
          </p:cNvPr>
          <p:cNvPicPr>
            <a:picLocks noChangeAspect="1"/>
          </p:cNvPicPr>
          <p:nvPr/>
        </p:nvPicPr>
        <p:blipFill>
          <a:blip r:embed="rId3"/>
          <a:stretch>
            <a:fillRect/>
          </a:stretch>
        </p:blipFill>
        <p:spPr>
          <a:xfrm>
            <a:off x="2584205" y="1119772"/>
            <a:ext cx="2090095" cy="3629542"/>
          </a:xfrm>
          <a:prstGeom prst="rect">
            <a:avLst/>
          </a:prstGeom>
        </p:spPr>
      </p:pic>
      <p:sp>
        <p:nvSpPr>
          <p:cNvPr id="4" name="TextBox 4">
            <a:extLst>
              <a:ext uri="{FF2B5EF4-FFF2-40B4-BE49-F238E27FC236}">
                <a16:creationId xmlns:a16="http://schemas.microsoft.com/office/drawing/2014/main" id="{98466F78-1A89-BDB5-63A7-9B3124F128E1}"/>
              </a:ext>
            </a:extLst>
          </p:cNvPr>
          <p:cNvSpPr txBox="1"/>
          <p:nvPr/>
        </p:nvSpPr>
        <p:spPr>
          <a:xfrm>
            <a:off x="5257800" y="1265940"/>
            <a:ext cx="2933163" cy="2585323"/>
          </a:xfrm>
          <a:prstGeom prst="rect">
            <a:avLst/>
          </a:prstGeom>
          <a:noFill/>
        </p:spPr>
        <p:txBody>
          <a:bodyPr wrap="square" rtlCol="0">
            <a:spAutoFit/>
          </a:bodyPr>
          <a:lstStyle/>
          <a:p>
            <a:pPr marL="214313" indent="-214313">
              <a:buFont typeface="Arial" panose="020B0604020202020204" pitchFamily="34" charset="0"/>
              <a:buChar char="•"/>
            </a:pPr>
            <a:r>
              <a:rPr lang="en-MX" sz="1800" dirty="0"/>
              <a:t>Escala Columbia</a:t>
            </a:r>
          </a:p>
          <a:p>
            <a:pPr marL="214313" indent="-214313">
              <a:buFont typeface="Arial" panose="020B0604020202020204" pitchFamily="34" charset="0"/>
              <a:buChar char="•"/>
            </a:pPr>
            <a:r>
              <a:rPr lang="en-MX" sz="1800" dirty="0"/>
              <a:t>Dass 21</a:t>
            </a:r>
          </a:p>
          <a:p>
            <a:pPr marL="214313" indent="-214313">
              <a:buFont typeface="Arial" panose="020B0604020202020204" pitchFamily="34" charset="0"/>
              <a:buChar char="•"/>
            </a:pPr>
            <a:r>
              <a:rPr lang="en-MX" sz="1800" dirty="0"/>
              <a:t>EAYIE</a:t>
            </a:r>
          </a:p>
          <a:p>
            <a:pPr marL="214313" indent="-214313">
              <a:buFont typeface="Arial" panose="020B0604020202020204" pitchFamily="34" charset="0"/>
              <a:buChar char="•"/>
            </a:pPr>
            <a:r>
              <a:rPr lang="en-MX" sz="1800" dirty="0"/>
              <a:t>Consumo de estupefacientes</a:t>
            </a:r>
          </a:p>
          <a:p>
            <a:pPr marL="214313" indent="-214313">
              <a:buFont typeface="Arial" panose="020B0604020202020204" pitchFamily="34" charset="0"/>
              <a:buChar char="•"/>
            </a:pPr>
            <a:r>
              <a:rPr lang="en-MX" sz="1800" dirty="0"/>
              <a:t>Datos socioeconómicos</a:t>
            </a:r>
          </a:p>
          <a:p>
            <a:pPr marL="214313" indent="-214313">
              <a:buFont typeface="Arial" panose="020B0604020202020204" pitchFamily="34" charset="0"/>
              <a:buChar char="•"/>
            </a:pPr>
            <a:r>
              <a:rPr lang="en-MX" sz="1800" dirty="0"/>
              <a:t>Calidad de vivienda</a:t>
            </a:r>
          </a:p>
          <a:p>
            <a:pPr marL="214313" indent="-214313">
              <a:buFont typeface="Arial" panose="020B0604020202020204" pitchFamily="34" charset="0"/>
              <a:buChar char="•"/>
            </a:pPr>
            <a:r>
              <a:rPr lang="en-MX" sz="1800" dirty="0"/>
              <a:t>Acceso a servicios de salud y seguridad social</a:t>
            </a:r>
          </a:p>
        </p:txBody>
      </p:sp>
    </p:spTree>
    <p:extLst>
      <p:ext uri="{BB962C8B-B14F-4D97-AF65-F5344CB8AC3E}">
        <p14:creationId xmlns:p14="http://schemas.microsoft.com/office/powerpoint/2010/main" val="1255206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ge8644721b6_0_67"/>
          <p:cNvSpPr/>
          <p:nvPr/>
        </p:nvSpPr>
        <p:spPr>
          <a:xfrm>
            <a:off x="27400" y="295575"/>
            <a:ext cx="9116700" cy="673800"/>
          </a:xfrm>
          <a:prstGeom prst="rect">
            <a:avLst/>
          </a:prstGeom>
          <a:solidFill>
            <a:srgbClr val="F1C232"/>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ge8644721b6_0_67"/>
          <p:cNvSpPr txBox="1"/>
          <p:nvPr/>
        </p:nvSpPr>
        <p:spPr>
          <a:xfrm>
            <a:off x="362250" y="351525"/>
            <a:ext cx="8624100" cy="461635"/>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es-MX" sz="1800" b="0" dirty="0">
                <a:effectLst/>
                <a:latin typeface="Roboto" panose="02000000000000000000" pitchFamily="2" charset="0"/>
              </a:rPr>
              <a:t>SIEMAPP. Visualización de Datos</a:t>
            </a:r>
            <a:endParaRPr lang="es-MX" sz="1800" b="0" dirty="0">
              <a:effectLst/>
            </a:endParaRPr>
          </a:p>
        </p:txBody>
      </p:sp>
      <p:pic>
        <p:nvPicPr>
          <p:cNvPr id="5" name="Imagen 4" descr="Mapa&#10;&#10;Descripción generada automáticamente">
            <a:extLst>
              <a:ext uri="{FF2B5EF4-FFF2-40B4-BE49-F238E27FC236}">
                <a16:creationId xmlns:a16="http://schemas.microsoft.com/office/drawing/2014/main" id="{329AC93C-EE7B-98AB-AB6F-EF0DDA441065}"/>
              </a:ext>
            </a:extLst>
          </p:cNvPr>
          <p:cNvPicPr>
            <a:picLocks noChangeAspect="1"/>
          </p:cNvPicPr>
          <p:nvPr/>
        </p:nvPicPr>
        <p:blipFill>
          <a:blip r:embed="rId3"/>
          <a:stretch>
            <a:fillRect/>
          </a:stretch>
        </p:blipFill>
        <p:spPr>
          <a:xfrm>
            <a:off x="1210613" y="1012487"/>
            <a:ext cx="7643611" cy="4131013"/>
          </a:xfrm>
          <a:prstGeom prst="rect">
            <a:avLst/>
          </a:prstGeom>
        </p:spPr>
      </p:pic>
    </p:spTree>
    <p:extLst>
      <p:ext uri="{BB962C8B-B14F-4D97-AF65-F5344CB8AC3E}">
        <p14:creationId xmlns:p14="http://schemas.microsoft.com/office/powerpoint/2010/main" val="2872603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427871" y="681671"/>
            <a:ext cx="6341012" cy="369332"/>
          </a:xfrm>
          <a:prstGeom prst="rect">
            <a:avLst/>
          </a:prstGeom>
          <a:noFill/>
        </p:spPr>
        <p:txBody>
          <a:bodyPr wrap="square" rtlCol="0">
            <a:spAutoFit/>
          </a:bodyPr>
          <a:lstStyle/>
          <a:p>
            <a:r>
              <a:rPr lang="es-MX" sz="1800" b="1" i="1" dirty="0"/>
              <a:t>Visualización de datos</a:t>
            </a:r>
          </a:p>
        </p:txBody>
      </p:sp>
      <p:cxnSp>
        <p:nvCxnSpPr>
          <p:cNvPr id="19" name="Conector recto 18">
            <a:extLst>
              <a:ext uri="{FF2B5EF4-FFF2-40B4-BE49-F238E27FC236}">
                <a16:creationId xmlns:a16="http://schemas.microsoft.com/office/drawing/2014/main" id="{F47682B4-8F35-4475-A6D6-5A43DDCDF160}"/>
              </a:ext>
            </a:extLst>
          </p:cNvPr>
          <p:cNvCxnSpPr/>
          <p:nvPr/>
        </p:nvCxnSpPr>
        <p:spPr>
          <a:xfrm>
            <a:off x="1501724" y="991775"/>
            <a:ext cx="5982287" cy="0"/>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4" name="Imagen 3" descr="Dibujo con letras&#10;&#10;Descripción generada automáticamente con confianza media">
            <a:extLst>
              <a:ext uri="{FF2B5EF4-FFF2-40B4-BE49-F238E27FC236}">
                <a16:creationId xmlns:a16="http://schemas.microsoft.com/office/drawing/2014/main" id="{7F5C89F9-68AB-CE08-E6A5-89330920061A}"/>
              </a:ext>
            </a:extLst>
          </p:cNvPr>
          <p:cNvPicPr>
            <a:picLocks noChangeAspect="1"/>
          </p:cNvPicPr>
          <p:nvPr/>
        </p:nvPicPr>
        <p:blipFill>
          <a:blip r:embed="rId2"/>
          <a:stretch>
            <a:fillRect/>
          </a:stretch>
        </p:blipFill>
        <p:spPr>
          <a:xfrm>
            <a:off x="1270591" y="1108589"/>
            <a:ext cx="6662207" cy="3152508"/>
          </a:xfrm>
          <a:prstGeom prst="rect">
            <a:avLst/>
          </a:prstGeom>
        </p:spPr>
      </p:pic>
    </p:spTree>
    <p:extLst>
      <p:ext uri="{BB962C8B-B14F-4D97-AF65-F5344CB8AC3E}">
        <p14:creationId xmlns:p14="http://schemas.microsoft.com/office/powerpoint/2010/main" val="17418960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427871" y="681671"/>
            <a:ext cx="6341012" cy="369332"/>
          </a:xfrm>
          <a:prstGeom prst="rect">
            <a:avLst/>
          </a:prstGeom>
          <a:noFill/>
        </p:spPr>
        <p:txBody>
          <a:bodyPr wrap="square" rtlCol="0">
            <a:spAutoFit/>
          </a:bodyPr>
          <a:lstStyle/>
          <a:p>
            <a:r>
              <a:rPr lang="es-MX" sz="1800" b="1" i="1" dirty="0"/>
              <a:t>Tecnologías</a:t>
            </a:r>
          </a:p>
        </p:txBody>
      </p:sp>
      <p:cxnSp>
        <p:nvCxnSpPr>
          <p:cNvPr id="19" name="Conector recto 18">
            <a:extLst>
              <a:ext uri="{FF2B5EF4-FFF2-40B4-BE49-F238E27FC236}">
                <a16:creationId xmlns:a16="http://schemas.microsoft.com/office/drawing/2014/main" id="{F47682B4-8F35-4475-A6D6-5A43DDCDF160}"/>
              </a:ext>
            </a:extLst>
          </p:cNvPr>
          <p:cNvCxnSpPr/>
          <p:nvPr/>
        </p:nvCxnSpPr>
        <p:spPr>
          <a:xfrm>
            <a:off x="1501724" y="991775"/>
            <a:ext cx="5982287" cy="0"/>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1026" name="Picture 2" descr="PHP - Wikipedia, la enciclopedia libre">
            <a:extLst>
              <a:ext uri="{FF2B5EF4-FFF2-40B4-BE49-F238E27FC236}">
                <a16:creationId xmlns:a16="http://schemas.microsoft.com/office/drawing/2014/main" id="{14593536-7170-B42B-8394-26DDCEE36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674" y="2813066"/>
            <a:ext cx="1408719" cy="7596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aflet - a JavaScript library for interactive maps">
            <a:extLst>
              <a:ext uri="{FF2B5EF4-FFF2-40B4-BE49-F238E27FC236}">
                <a16:creationId xmlns:a16="http://schemas.microsoft.com/office/drawing/2014/main" id="{F538B364-ADC5-DB7B-1481-7548F3E06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469" y="3759171"/>
            <a:ext cx="2790285" cy="7342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zon RDS for MySQL – Amazon Web Services (AWS)">
            <a:extLst>
              <a:ext uri="{FF2B5EF4-FFF2-40B4-BE49-F238E27FC236}">
                <a16:creationId xmlns:a16="http://schemas.microsoft.com/office/drawing/2014/main" id="{D383FF0E-2A7F-EC12-B559-72025279EC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263" y="2485278"/>
            <a:ext cx="1696413" cy="8753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T App Inventor - YouTube">
            <a:extLst>
              <a:ext uri="{FF2B5EF4-FFF2-40B4-BE49-F238E27FC236}">
                <a16:creationId xmlns:a16="http://schemas.microsoft.com/office/drawing/2014/main" id="{DDC74A11-8A5E-38FE-07E4-CBC22C225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498" y="1060291"/>
            <a:ext cx="1511459" cy="15114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avaScript Charts &amp; Maps - amCharts">
            <a:extLst>
              <a:ext uri="{FF2B5EF4-FFF2-40B4-BE49-F238E27FC236}">
                <a16:creationId xmlns:a16="http://schemas.microsoft.com/office/drawing/2014/main" id="{8491AF53-3E51-AA66-0D64-39966DBF25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2711" y="3526614"/>
            <a:ext cx="2229518" cy="12443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ómo usar Google Forms para crear formularios y encuestas">
            <a:extLst>
              <a:ext uri="{FF2B5EF4-FFF2-40B4-BE49-F238E27FC236}">
                <a16:creationId xmlns:a16="http://schemas.microsoft.com/office/drawing/2014/main" id="{7BFD9849-524B-671F-DFF2-FAC77B9479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9754" y="1101543"/>
            <a:ext cx="2494038" cy="138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92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427871" y="681671"/>
            <a:ext cx="6341012" cy="369332"/>
          </a:xfrm>
          <a:prstGeom prst="rect">
            <a:avLst/>
          </a:prstGeom>
          <a:noFill/>
        </p:spPr>
        <p:txBody>
          <a:bodyPr wrap="square" rtlCol="0">
            <a:spAutoFit/>
          </a:bodyPr>
          <a:lstStyle/>
          <a:p>
            <a:r>
              <a:rPr lang="es-MX" sz="1800" b="1" i="1" dirty="0"/>
              <a:t>Preguntas y comentarios</a:t>
            </a:r>
          </a:p>
        </p:txBody>
      </p:sp>
      <p:cxnSp>
        <p:nvCxnSpPr>
          <p:cNvPr id="19" name="Conector recto 18">
            <a:extLst>
              <a:ext uri="{FF2B5EF4-FFF2-40B4-BE49-F238E27FC236}">
                <a16:creationId xmlns:a16="http://schemas.microsoft.com/office/drawing/2014/main" id="{F47682B4-8F35-4475-A6D6-5A43DDCDF160}"/>
              </a:ext>
            </a:extLst>
          </p:cNvPr>
          <p:cNvCxnSpPr/>
          <p:nvPr/>
        </p:nvCxnSpPr>
        <p:spPr>
          <a:xfrm>
            <a:off x="1501724" y="991775"/>
            <a:ext cx="5982287" cy="0"/>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8194" name="Picture 2" descr="Sabías qué las buenas preguntas marcan la diferencia en el proceso de  aprendizaje de nuestros estudiantes? - Facultad de Educación">
            <a:extLst>
              <a:ext uri="{FF2B5EF4-FFF2-40B4-BE49-F238E27FC236}">
                <a16:creationId xmlns:a16="http://schemas.microsoft.com/office/drawing/2014/main" id="{90B8888C-A834-E76C-6B9A-D586509B6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199" y="1406599"/>
            <a:ext cx="3969644" cy="233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538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3C31A-1AEA-4ADC-BB0E-8C0CA467A078}"/>
              </a:ext>
            </a:extLst>
          </p:cNvPr>
          <p:cNvSpPr txBox="1">
            <a:spLocks/>
          </p:cNvSpPr>
          <p:nvPr/>
        </p:nvSpPr>
        <p:spPr>
          <a:xfrm>
            <a:off x="1503853" y="1493732"/>
            <a:ext cx="6136295" cy="702078"/>
          </a:xfrm>
          <a:prstGeom prst="rect">
            <a:avLst/>
          </a:prstGeom>
        </p:spPr>
        <p:txBody>
          <a:bodyPr anchor="ct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MX" sz="2400" b="1" dirty="0">
                <a:solidFill>
                  <a:schemeClr val="tx2">
                    <a:lumMod val="75000"/>
                  </a:schemeClr>
                </a:solidFill>
                <a:effectLst>
                  <a:outerShdw blurRad="38100" dist="38100" dir="2700000" algn="tl">
                    <a:srgbClr val="000000">
                      <a:alpha val="43137"/>
                    </a:srgbClr>
                  </a:outerShdw>
                </a:effectLst>
              </a:rPr>
              <a:t>Gracias por su atención</a:t>
            </a:r>
          </a:p>
        </p:txBody>
      </p:sp>
      <p:pic>
        <p:nvPicPr>
          <p:cNvPr id="8194" name="Picture 2" descr="Resultado de imagen para conacyt logo">
            <a:extLst>
              <a:ext uri="{FF2B5EF4-FFF2-40B4-BE49-F238E27FC236}">
                <a16:creationId xmlns:a16="http://schemas.microsoft.com/office/drawing/2014/main" id="{1DDCCAF9-2B86-471E-BB92-BFCF4799D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750" y="4434273"/>
            <a:ext cx="2238500" cy="656005"/>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92F75C82-7D8B-4E98-8267-DD1B21E15E83}"/>
              </a:ext>
            </a:extLst>
          </p:cNvPr>
          <p:cNvSpPr txBox="1"/>
          <p:nvPr/>
        </p:nvSpPr>
        <p:spPr>
          <a:xfrm>
            <a:off x="1429237" y="5513972"/>
            <a:ext cx="3291741" cy="207749"/>
          </a:xfrm>
          <a:prstGeom prst="rect">
            <a:avLst/>
          </a:prstGeom>
          <a:noFill/>
        </p:spPr>
        <p:txBody>
          <a:bodyPr wrap="square" rtlCol="0">
            <a:spAutoFit/>
          </a:bodyPr>
          <a:lstStyle/>
          <a:p>
            <a:r>
              <a:rPr lang="es-MX" sz="750" dirty="0">
                <a:cs typeface="Calibri"/>
              </a:rPr>
              <a:t>Centro de Investigación en Ciencias de Información Geoespacial</a:t>
            </a:r>
          </a:p>
        </p:txBody>
      </p:sp>
      <p:pic>
        <p:nvPicPr>
          <p:cNvPr id="17" name="Imagen 16">
            <a:extLst>
              <a:ext uri="{FF2B5EF4-FFF2-40B4-BE49-F238E27FC236}">
                <a16:creationId xmlns:a16="http://schemas.microsoft.com/office/drawing/2014/main" id="{3D797C70-7223-490C-A3FA-8040BED8AFB9}"/>
              </a:ext>
            </a:extLst>
          </p:cNvPr>
          <p:cNvPicPr>
            <a:picLocks noChangeAspect="1"/>
          </p:cNvPicPr>
          <p:nvPr/>
        </p:nvPicPr>
        <p:blipFill>
          <a:blip r:embed="rId3"/>
          <a:stretch>
            <a:fillRect/>
          </a:stretch>
        </p:blipFill>
        <p:spPr>
          <a:xfrm>
            <a:off x="1520807" y="400494"/>
            <a:ext cx="2249881" cy="773540"/>
          </a:xfrm>
          <a:prstGeom prst="rect">
            <a:avLst/>
          </a:prstGeom>
        </p:spPr>
      </p:pic>
      <p:pic>
        <p:nvPicPr>
          <p:cNvPr id="8" name="Imagen 14">
            <a:extLst>
              <a:ext uri="{FF2B5EF4-FFF2-40B4-BE49-F238E27FC236}">
                <a16:creationId xmlns:a16="http://schemas.microsoft.com/office/drawing/2014/main" id="{2F8DA30F-1883-487E-B660-19371B94A930}"/>
              </a:ext>
            </a:extLst>
          </p:cNvPr>
          <p:cNvPicPr>
            <a:picLocks noChangeAspect="1"/>
          </p:cNvPicPr>
          <p:nvPr/>
        </p:nvPicPr>
        <p:blipFill>
          <a:blip r:embed="rId4" cstate="print"/>
          <a:stretch>
            <a:fillRect/>
          </a:stretch>
        </p:blipFill>
        <p:spPr>
          <a:xfrm>
            <a:off x="5868178" y="369320"/>
            <a:ext cx="1715318" cy="861269"/>
          </a:xfrm>
          <a:prstGeom prst="rect">
            <a:avLst/>
          </a:prstGeom>
        </p:spPr>
      </p:pic>
      <p:sp>
        <p:nvSpPr>
          <p:cNvPr id="9" name="Subtítulo 2">
            <a:extLst>
              <a:ext uri="{FF2B5EF4-FFF2-40B4-BE49-F238E27FC236}">
                <a16:creationId xmlns:a16="http://schemas.microsoft.com/office/drawing/2014/main" id="{1C39488D-8CEC-4BB8-8D20-5DCF39F6E3A4}"/>
              </a:ext>
            </a:extLst>
          </p:cNvPr>
          <p:cNvSpPr txBox="1">
            <a:spLocks/>
          </p:cNvSpPr>
          <p:nvPr/>
        </p:nvSpPr>
        <p:spPr>
          <a:xfrm>
            <a:off x="3219171" y="3561639"/>
            <a:ext cx="2705658" cy="730475"/>
          </a:xfrm>
          <a:prstGeom prst="rect">
            <a:avLst/>
          </a:prstGeom>
        </p:spPr>
        <p:txBody>
          <a:bodyPr vert="horz" lIns="68580" tIns="34290" rIns="68580" bIns="34290" rtlCol="0" anchor="t">
            <a:normAutofit fontScale="925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defTabSz="342900">
              <a:spcBef>
                <a:spcPts val="750"/>
              </a:spcBef>
              <a:buClr>
                <a:srgbClr val="353535"/>
              </a:buClr>
              <a:defRPr/>
            </a:pPr>
            <a:r>
              <a:rPr lang="es-MX" dirty="0">
                <a:solidFill>
                  <a:sysClr val="windowText" lastClr="000000">
                    <a:lumMod val="65000"/>
                    <a:lumOff val="35000"/>
                  </a:sysClr>
                </a:solidFill>
                <a:latin typeface="Century Gothic" panose="020B0502020202020204"/>
                <a:hlinkClick r:id="rId5"/>
              </a:rPr>
              <a:t>www.geoint.mx</a:t>
            </a:r>
            <a:endParaRPr lang="es-MX" dirty="0">
              <a:solidFill>
                <a:sysClr val="windowText" lastClr="000000">
                  <a:lumMod val="65000"/>
                  <a:lumOff val="35000"/>
                </a:sysClr>
              </a:solidFill>
              <a:latin typeface="Century Gothic" panose="020B0502020202020204"/>
            </a:endParaRPr>
          </a:p>
          <a:p>
            <a:pPr algn="ctr" defTabSz="342900">
              <a:spcBef>
                <a:spcPts val="750"/>
              </a:spcBef>
              <a:buClr>
                <a:srgbClr val="353535"/>
              </a:buClr>
              <a:defRPr/>
            </a:pPr>
            <a:r>
              <a:rPr lang="es-MX" dirty="0">
                <a:solidFill>
                  <a:sysClr val="windowText" lastClr="000000">
                    <a:lumMod val="65000"/>
                    <a:lumOff val="35000"/>
                  </a:sysClr>
                </a:solidFill>
                <a:latin typeface="Century Gothic" panose="020B0502020202020204"/>
                <a:hlinkClick r:id="rId6"/>
              </a:rPr>
              <a:t>www.centrogeo.org.mx</a:t>
            </a:r>
            <a:endParaRPr lang="es-MX" dirty="0">
              <a:solidFill>
                <a:sysClr val="windowText" lastClr="000000">
                  <a:lumMod val="65000"/>
                  <a:lumOff val="35000"/>
                </a:sysClr>
              </a:solidFill>
              <a:latin typeface="Century Gothic" panose="020B0502020202020204"/>
            </a:endParaRPr>
          </a:p>
          <a:p>
            <a:pPr algn="ctr" defTabSz="342900">
              <a:spcBef>
                <a:spcPts val="750"/>
              </a:spcBef>
              <a:buClr>
                <a:srgbClr val="353535"/>
              </a:buClr>
              <a:defRPr/>
            </a:pPr>
            <a:endParaRPr lang="es-MX" sz="1350" dirty="0">
              <a:solidFill>
                <a:srgbClr val="31B4E6">
                  <a:lumMod val="50000"/>
                </a:srgbClr>
              </a:solidFill>
              <a:latin typeface="Century Gothic" panose="020B0502020202020204"/>
            </a:endParaRPr>
          </a:p>
          <a:p>
            <a:pPr algn="ctr" defTabSz="342900">
              <a:spcBef>
                <a:spcPts val="750"/>
              </a:spcBef>
              <a:buClr>
                <a:srgbClr val="353535"/>
              </a:buClr>
              <a:defRPr/>
            </a:pPr>
            <a:endParaRPr lang="es-MX" sz="1350" dirty="0">
              <a:solidFill>
                <a:sysClr val="windowText" lastClr="000000">
                  <a:lumMod val="65000"/>
                  <a:lumOff val="35000"/>
                </a:sysClr>
              </a:solidFill>
              <a:latin typeface="Century Gothic" panose="020B0502020202020204"/>
            </a:endParaRPr>
          </a:p>
        </p:txBody>
      </p:sp>
      <p:sp>
        <p:nvSpPr>
          <p:cNvPr id="10" name="Subtítulo 2">
            <a:extLst>
              <a:ext uri="{FF2B5EF4-FFF2-40B4-BE49-F238E27FC236}">
                <a16:creationId xmlns:a16="http://schemas.microsoft.com/office/drawing/2014/main" id="{4BF4F1FC-8EE9-41B2-9F53-EE511FC13145}"/>
              </a:ext>
            </a:extLst>
          </p:cNvPr>
          <p:cNvSpPr txBox="1">
            <a:spLocks/>
          </p:cNvSpPr>
          <p:nvPr/>
        </p:nvSpPr>
        <p:spPr>
          <a:xfrm>
            <a:off x="3219171" y="2291682"/>
            <a:ext cx="2883917" cy="730475"/>
          </a:xfrm>
          <a:prstGeom prst="rect">
            <a:avLst/>
          </a:prstGeom>
        </p:spPr>
        <p:txBody>
          <a:bodyPr vert="horz" lIns="68580" tIns="34290" rIns="68580" bIns="3429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defTabSz="342900">
              <a:spcBef>
                <a:spcPts val="750"/>
              </a:spcBef>
              <a:buClr>
                <a:srgbClr val="353535"/>
              </a:buClr>
              <a:defRPr/>
            </a:pPr>
            <a:r>
              <a:rPr lang="es-MX" sz="1350" b="1" dirty="0">
                <a:solidFill>
                  <a:sysClr val="windowText" lastClr="000000">
                    <a:lumMod val="65000"/>
                    <a:lumOff val="35000"/>
                  </a:sysClr>
                </a:solidFill>
                <a:latin typeface="Century Gothic" panose="020B0502020202020204"/>
              </a:rPr>
              <a:t>Gandhi Hernández</a:t>
            </a:r>
            <a:br>
              <a:rPr lang="es-MX" sz="1350" dirty="0">
                <a:solidFill>
                  <a:sysClr val="windowText" lastClr="000000">
                    <a:lumMod val="65000"/>
                    <a:lumOff val="35000"/>
                  </a:sysClr>
                </a:solidFill>
                <a:latin typeface="Century Gothic" panose="020B0502020202020204"/>
              </a:rPr>
            </a:br>
            <a:r>
              <a:rPr lang="es-MX" sz="1350" dirty="0">
                <a:solidFill>
                  <a:srgbClr val="31B4E6">
                    <a:lumMod val="50000"/>
                  </a:srgbClr>
                </a:solidFill>
                <a:latin typeface="Century Gothic" panose="020B0502020202020204"/>
              </a:rPr>
              <a:t>ghernandez@centrogeo.edu.mx</a:t>
            </a:r>
          </a:p>
          <a:p>
            <a:pPr algn="ctr" defTabSz="342900">
              <a:spcBef>
                <a:spcPts val="750"/>
              </a:spcBef>
              <a:buClr>
                <a:srgbClr val="353535"/>
              </a:buClr>
              <a:defRPr/>
            </a:pPr>
            <a:endParaRPr lang="es-MX" sz="1350" dirty="0">
              <a:solidFill>
                <a:sysClr val="windowText" lastClr="000000">
                  <a:lumMod val="65000"/>
                  <a:lumOff val="35000"/>
                </a:sysClr>
              </a:solidFill>
              <a:latin typeface="Century Gothic" panose="020B0502020202020204"/>
            </a:endParaRPr>
          </a:p>
        </p:txBody>
      </p:sp>
    </p:spTree>
    <p:extLst>
      <p:ext uri="{BB962C8B-B14F-4D97-AF65-F5344CB8AC3E}">
        <p14:creationId xmlns:p14="http://schemas.microsoft.com/office/powerpoint/2010/main" val="23411676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CAA984-9E40-4F2F-C347-40F75D9A2471}"/>
              </a:ext>
            </a:extLst>
          </p:cNvPr>
          <p:cNvSpPr>
            <a:spLocks noGrp="1"/>
          </p:cNvSpPr>
          <p:nvPr>
            <p:ph type="title"/>
          </p:nvPr>
        </p:nvSpPr>
        <p:spPr/>
        <p:txBody>
          <a:bodyPr/>
          <a:lstStyle/>
          <a:p>
            <a:r>
              <a:rPr lang="es-MX" sz="1400" dirty="0">
                <a:latin typeface="Calibri"/>
                <a:ea typeface="Calibri"/>
                <a:cs typeface="Calibri"/>
                <a:sym typeface="Calibri"/>
              </a:rPr>
              <a:t>Uso de datos públicos georreferenciados en procesos de </a:t>
            </a:r>
            <a:r>
              <a:rPr lang="es-MX" sz="2400" dirty="0">
                <a:latin typeface="Calibri"/>
                <a:ea typeface="Calibri"/>
                <a:cs typeface="Calibri"/>
                <a:sym typeface="Calibri"/>
              </a:rPr>
              <a:t>CIENCIA</a:t>
            </a:r>
            <a:r>
              <a:rPr lang="es-MX" sz="1400" dirty="0">
                <a:latin typeface="Calibri"/>
                <a:ea typeface="Calibri"/>
                <a:cs typeface="Calibri"/>
                <a:sym typeface="Calibri"/>
              </a:rPr>
              <a:t> y tecnología</a:t>
            </a:r>
            <a:br>
              <a:rPr lang="es-MX" sz="1400" b="0" i="0" u="none" strike="noStrike" cap="none" dirty="0">
                <a:solidFill>
                  <a:srgbClr val="000000"/>
                </a:solidFill>
                <a:latin typeface="Arial"/>
                <a:ea typeface="Arial"/>
                <a:cs typeface="Arial"/>
                <a:sym typeface="Arial"/>
              </a:rPr>
            </a:br>
            <a:endParaRPr lang="es-MX" dirty="0"/>
          </a:p>
        </p:txBody>
      </p:sp>
      <p:pic>
        <p:nvPicPr>
          <p:cNvPr id="1026" name="Picture 2" descr="Método científico - Qué es, definición y concepto | 2022 | Economipedia">
            <a:extLst>
              <a:ext uri="{FF2B5EF4-FFF2-40B4-BE49-F238E27FC236}">
                <a16:creationId xmlns:a16="http://schemas.microsoft.com/office/drawing/2014/main" id="{780EDF96-6E40-59A7-FFD9-B8D5D79B3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821" y="863264"/>
            <a:ext cx="4076725" cy="40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645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CAA984-9E40-4F2F-C347-40F75D9A2471}"/>
              </a:ext>
            </a:extLst>
          </p:cNvPr>
          <p:cNvSpPr>
            <a:spLocks noGrp="1"/>
          </p:cNvSpPr>
          <p:nvPr>
            <p:ph type="title"/>
          </p:nvPr>
        </p:nvSpPr>
        <p:spPr/>
        <p:txBody>
          <a:bodyPr/>
          <a:lstStyle/>
          <a:p>
            <a:r>
              <a:rPr lang="es-MX" sz="2000" dirty="0">
                <a:latin typeface="Calibri"/>
                <a:ea typeface="Calibri"/>
                <a:cs typeface="Calibri"/>
                <a:sym typeface="Calibri"/>
              </a:rPr>
              <a:t>Uso de datos públicos georreferenciados en procesos de </a:t>
            </a:r>
            <a:r>
              <a:rPr lang="es-MX" sz="2400" dirty="0">
                <a:latin typeface="Calibri"/>
                <a:ea typeface="Calibri"/>
                <a:cs typeface="Calibri"/>
                <a:sym typeface="Calibri"/>
              </a:rPr>
              <a:t>CIENCIA</a:t>
            </a:r>
            <a:r>
              <a:rPr lang="es-MX" sz="1400" dirty="0">
                <a:latin typeface="Calibri"/>
                <a:ea typeface="Calibri"/>
                <a:cs typeface="Calibri"/>
                <a:sym typeface="Calibri"/>
              </a:rPr>
              <a:t> </a:t>
            </a:r>
            <a:r>
              <a:rPr lang="es-MX" sz="2000" dirty="0">
                <a:latin typeface="Calibri"/>
                <a:ea typeface="Calibri"/>
                <a:cs typeface="Calibri"/>
                <a:sym typeface="Calibri"/>
              </a:rPr>
              <a:t>y tecnología</a:t>
            </a:r>
            <a:br>
              <a:rPr lang="es-MX" sz="1400" b="0" i="0" u="none" strike="noStrike" cap="none" dirty="0">
                <a:solidFill>
                  <a:srgbClr val="000000"/>
                </a:solidFill>
                <a:latin typeface="Arial"/>
                <a:ea typeface="Arial"/>
                <a:cs typeface="Arial"/>
                <a:sym typeface="Arial"/>
              </a:rPr>
            </a:br>
            <a:endParaRPr lang="es-MX" dirty="0"/>
          </a:p>
        </p:txBody>
      </p:sp>
      <p:pic>
        <p:nvPicPr>
          <p:cNvPr id="5" name="Google Shape;243;p42">
            <a:extLst>
              <a:ext uri="{FF2B5EF4-FFF2-40B4-BE49-F238E27FC236}">
                <a16:creationId xmlns:a16="http://schemas.microsoft.com/office/drawing/2014/main" id="{E8732FF0-D9A2-35F7-9DB3-3887BDEC2A67}"/>
              </a:ext>
            </a:extLst>
          </p:cNvPr>
          <p:cNvPicPr preferRelativeResize="0"/>
          <p:nvPr/>
        </p:nvPicPr>
        <p:blipFill rotWithShape="1">
          <a:blip r:embed="rId2">
            <a:alphaModFix/>
          </a:blip>
          <a:srcRect/>
          <a:stretch/>
        </p:blipFill>
        <p:spPr>
          <a:xfrm>
            <a:off x="671973" y="1976371"/>
            <a:ext cx="1197203" cy="795774"/>
          </a:xfrm>
          <a:prstGeom prst="rect">
            <a:avLst/>
          </a:prstGeom>
          <a:noFill/>
          <a:ln>
            <a:noFill/>
          </a:ln>
        </p:spPr>
      </p:pic>
      <p:sp>
        <p:nvSpPr>
          <p:cNvPr id="6" name="Google Shape;244;p42">
            <a:extLst>
              <a:ext uri="{FF2B5EF4-FFF2-40B4-BE49-F238E27FC236}">
                <a16:creationId xmlns:a16="http://schemas.microsoft.com/office/drawing/2014/main" id="{09F0FC4C-5E00-D8E4-CA2C-50DF1DB39134}"/>
              </a:ext>
            </a:extLst>
          </p:cNvPr>
          <p:cNvSpPr/>
          <p:nvPr/>
        </p:nvSpPr>
        <p:spPr>
          <a:xfrm>
            <a:off x="1740727" y="2337945"/>
            <a:ext cx="454500" cy="143100"/>
          </a:xfrm>
          <a:prstGeom prst="rightArrow">
            <a:avLst>
              <a:gd name="adj1" fmla="val 50000"/>
              <a:gd name="adj2" fmla="val 50000"/>
            </a:avLst>
          </a:prstGeom>
          <a:solidFill>
            <a:srgbClr val="4BACC6"/>
          </a:solidFill>
          <a:ln w="2555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 name="Google Shape;246;p42">
            <a:extLst>
              <a:ext uri="{FF2B5EF4-FFF2-40B4-BE49-F238E27FC236}">
                <a16:creationId xmlns:a16="http://schemas.microsoft.com/office/drawing/2014/main" id="{78DF1E2F-A55B-5071-EFF7-51E96F1625DA}"/>
              </a:ext>
            </a:extLst>
          </p:cNvPr>
          <p:cNvPicPr preferRelativeResize="0"/>
          <p:nvPr/>
        </p:nvPicPr>
        <p:blipFill rotWithShape="1">
          <a:blip r:embed="rId3">
            <a:alphaModFix/>
          </a:blip>
          <a:srcRect/>
          <a:stretch/>
        </p:blipFill>
        <p:spPr>
          <a:xfrm>
            <a:off x="2341441" y="1957854"/>
            <a:ext cx="1084114" cy="783506"/>
          </a:xfrm>
          <a:prstGeom prst="rect">
            <a:avLst/>
          </a:prstGeom>
          <a:noFill/>
          <a:ln>
            <a:noFill/>
          </a:ln>
        </p:spPr>
      </p:pic>
      <p:sp>
        <p:nvSpPr>
          <p:cNvPr id="8" name="Google Shape;247;p42">
            <a:extLst>
              <a:ext uri="{FF2B5EF4-FFF2-40B4-BE49-F238E27FC236}">
                <a16:creationId xmlns:a16="http://schemas.microsoft.com/office/drawing/2014/main" id="{FE7B0CB7-C855-D84A-B378-265308F84288}"/>
              </a:ext>
            </a:extLst>
          </p:cNvPr>
          <p:cNvSpPr/>
          <p:nvPr/>
        </p:nvSpPr>
        <p:spPr>
          <a:xfrm>
            <a:off x="3625794" y="2337945"/>
            <a:ext cx="454500" cy="143100"/>
          </a:xfrm>
          <a:prstGeom prst="rightArrow">
            <a:avLst>
              <a:gd name="adj1" fmla="val 50000"/>
              <a:gd name="adj2" fmla="val 50000"/>
            </a:avLst>
          </a:prstGeom>
          <a:solidFill>
            <a:srgbClr val="4BACC6"/>
          </a:solidFill>
          <a:ln w="2555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48;p42">
            <a:extLst>
              <a:ext uri="{FF2B5EF4-FFF2-40B4-BE49-F238E27FC236}">
                <a16:creationId xmlns:a16="http://schemas.microsoft.com/office/drawing/2014/main" id="{56F134BA-9704-E890-69FF-E6988C61D7BB}"/>
              </a:ext>
            </a:extLst>
          </p:cNvPr>
          <p:cNvSpPr/>
          <p:nvPr/>
        </p:nvSpPr>
        <p:spPr>
          <a:xfrm>
            <a:off x="1740727" y="2886244"/>
            <a:ext cx="2440500" cy="235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dirty="0">
                <a:solidFill>
                  <a:srgbClr val="000000"/>
                </a:solidFill>
                <a:latin typeface="Garamond"/>
                <a:ea typeface="Garamond"/>
                <a:cs typeface="Garamond"/>
                <a:sym typeface="Garamond"/>
              </a:rPr>
              <a:t>Transmisión</a:t>
            </a:r>
            <a:endParaRPr sz="1800" b="0" i="0" u="none" strike="noStrike" cap="none" dirty="0">
              <a:solidFill>
                <a:srgbClr val="000000"/>
              </a:solidFill>
              <a:latin typeface="Arial"/>
              <a:ea typeface="Arial"/>
              <a:cs typeface="Arial"/>
              <a:sym typeface="Arial"/>
            </a:endParaRPr>
          </a:p>
        </p:txBody>
      </p:sp>
      <p:pic>
        <p:nvPicPr>
          <p:cNvPr id="10" name="Google Shape;249;p42">
            <a:extLst>
              <a:ext uri="{FF2B5EF4-FFF2-40B4-BE49-F238E27FC236}">
                <a16:creationId xmlns:a16="http://schemas.microsoft.com/office/drawing/2014/main" id="{2D389FF4-D703-2FC3-77DE-287AB0CD7186}"/>
              </a:ext>
            </a:extLst>
          </p:cNvPr>
          <p:cNvPicPr preferRelativeResize="0"/>
          <p:nvPr/>
        </p:nvPicPr>
        <p:blipFill rotWithShape="1">
          <a:blip r:embed="rId4">
            <a:alphaModFix/>
          </a:blip>
          <a:srcRect/>
          <a:stretch/>
        </p:blipFill>
        <p:spPr>
          <a:xfrm>
            <a:off x="4024648" y="1957861"/>
            <a:ext cx="1084114" cy="783506"/>
          </a:xfrm>
          <a:prstGeom prst="rect">
            <a:avLst/>
          </a:prstGeom>
          <a:noFill/>
          <a:ln>
            <a:noFill/>
          </a:ln>
        </p:spPr>
      </p:pic>
      <p:sp>
        <p:nvSpPr>
          <p:cNvPr id="11" name="Google Shape;250;p42">
            <a:extLst>
              <a:ext uri="{FF2B5EF4-FFF2-40B4-BE49-F238E27FC236}">
                <a16:creationId xmlns:a16="http://schemas.microsoft.com/office/drawing/2014/main" id="{ED06315C-949B-72A6-85F4-44A27903799A}"/>
              </a:ext>
            </a:extLst>
          </p:cNvPr>
          <p:cNvSpPr/>
          <p:nvPr/>
        </p:nvSpPr>
        <p:spPr>
          <a:xfrm>
            <a:off x="5108764" y="2337945"/>
            <a:ext cx="454500" cy="143100"/>
          </a:xfrm>
          <a:prstGeom prst="rightArrow">
            <a:avLst>
              <a:gd name="adj1" fmla="val 50000"/>
              <a:gd name="adj2" fmla="val 50000"/>
            </a:avLst>
          </a:prstGeom>
          <a:solidFill>
            <a:srgbClr val="4BACC6"/>
          </a:solidFill>
          <a:ln w="2555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51;p42">
            <a:extLst>
              <a:ext uri="{FF2B5EF4-FFF2-40B4-BE49-F238E27FC236}">
                <a16:creationId xmlns:a16="http://schemas.microsoft.com/office/drawing/2014/main" id="{89294846-2AE0-B27C-467C-3B23E6E67608}"/>
              </a:ext>
            </a:extLst>
          </p:cNvPr>
          <p:cNvSpPr/>
          <p:nvPr/>
        </p:nvSpPr>
        <p:spPr>
          <a:xfrm>
            <a:off x="3451457" y="2865424"/>
            <a:ext cx="2440500" cy="235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rgbClr val="000000"/>
                </a:solidFill>
                <a:latin typeface="Garamond"/>
                <a:ea typeface="Garamond"/>
                <a:cs typeface="Garamond"/>
                <a:sym typeface="Garamond"/>
              </a:rPr>
              <a:t>Almacenamiento</a:t>
            </a:r>
            <a:endParaRPr sz="1800" b="0" i="0" u="none" strike="noStrike" cap="none">
              <a:solidFill>
                <a:srgbClr val="000000"/>
              </a:solidFill>
              <a:latin typeface="Arial"/>
              <a:ea typeface="Arial"/>
              <a:cs typeface="Arial"/>
              <a:sym typeface="Arial"/>
            </a:endParaRPr>
          </a:p>
        </p:txBody>
      </p:sp>
      <p:pic>
        <p:nvPicPr>
          <p:cNvPr id="13" name="Google Shape;252;p42">
            <a:extLst>
              <a:ext uri="{FF2B5EF4-FFF2-40B4-BE49-F238E27FC236}">
                <a16:creationId xmlns:a16="http://schemas.microsoft.com/office/drawing/2014/main" id="{E7AE033D-830E-9E63-33D4-5541762DC85B}"/>
              </a:ext>
            </a:extLst>
          </p:cNvPr>
          <p:cNvPicPr preferRelativeResize="0"/>
          <p:nvPr/>
        </p:nvPicPr>
        <p:blipFill rotWithShape="1">
          <a:blip r:embed="rId5">
            <a:alphaModFix/>
          </a:blip>
          <a:srcRect/>
          <a:stretch/>
        </p:blipFill>
        <p:spPr>
          <a:xfrm>
            <a:off x="5663255" y="1976371"/>
            <a:ext cx="1084114" cy="783506"/>
          </a:xfrm>
          <a:prstGeom prst="rect">
            <a:avLst/>
          </a:prstGeom>
          <a:noFill/>
          <a:ln>
            <a:noFill/>
          </a:ln>
        </p:spPr>
      </p:pic>
      <p:sp>
        <p:nvSpPr>
          <p:cNvPr id="14" name="Google Shape;253;p42">
            <a:extLst>
              <a:ext uri="{FF2B5EF4-FFF2-40B4-BE49-F238E27FC236}">
                <a16:creationId xmlns:a16="http://schemas.microsoft.com/office/drawing/2014/main" id="{0446A870-0D0B-A818-7AB9-FCBA241F0330}"/>
              </a:ext>
            </a:extLst>
          </p:cNvPr>
          <p:cNvSpPr/>
          <p:nvPr/>
        </p:nvSpPr>
        <p:spPr>
          <a:xfrm>
            <a:off x="6802781" y="2337945"/>
            <a:ext cx="454500" cy="143100"/>
          </a:xfrm>
          <a:prstGeom prst="rightArrow">
            <a:avLst>
              <a:gd name="adj1" fmla="val 50000"/>
              <a:gd name="adj2" fmla="val 50000"/>
            </a:avLst>
          </a:prstGeom>
          <a:solidFill>
            <a:srgbClr val="4BACC6"/>
          </a:solidFill>
          <a:ln w="25550" cap="flat" cmpd="sng">
            <a:solidFill>
              <a:srgbClr val="395E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254;p42">
            <a:extLst>
              <a:ext uri="{FF2B5EF4-FFF2-40B4-BE49-F238E27FC236}">
                <a16:creationId xmlns:a16="http://schemas.microsoft.com/office/drawing/2014/main" id="{D938856A-E278-E56C-577B-28BEC8B6BD96}"/>
              </a:ext>
            </a:extLst>
          </p:cNvPr>
          <p:cNvSpPr/>
          <p:nvPr/>
        </p:nvSpPr>
        <p:spPr>
          <a:xfrm>
            <a:off x="5005546" y="2865424"/>
            <a:ext cx="2440500" cy="235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rgbClr val="000000"/>
                </a:solidFill>
                <a:latin typeface="Garamond"/>
                <a:ea typeface="Garamond"/>
                <a:cs typeface="Garamond"/>
                <a:sym typeface="Garamond"/>
              </a:rPr>
              <a:t>Análisis</a:t>
            </a:r>
            <a:endParaRPr sz="1800" b="0" i="0" u="none" strike="noStrike" cap="none">
              <a:solidFill>
                <a:srgbClr val="000000"/>
              </a:solidFill>
              <a:latin typeface="Arial"/>
              <a:ea typeface="Arial"/>
              <a:cs typeface="Arial"/>
              <a:sym typeface="Arial"/>
            </a:endParaRPr>
          </a:p>
        </p:txBody>
      </p:sp>
      <p:pic>
        <p:nvPicPr>
          <p:cNvPr id="16" name="Google Shape;255;p42">
            <a:extLst>
              <a:ext uri="{FF2B5EF4-FFF2-40B4-BE49-F238E27FC236}">
                <a16:creationId xmlns:a16="http://schemas.microsoft.com/office/drawing/2014/main" id="{AF95905F-C9AA-F180-4FB6-28E0EFFBB5FA}"/>
              </a:ext>
            </a:extLst>
          </p:cNvPr>
          <p:cNvPicPr preferRelativeResize="0"/>
          <p:nvPr/>
        </p:nvPicPr>
        <p:blipFill rotWithShape="1">
          <a:blip r:embed="rId6">
            <a:alphaModFix/>
          </a:blip>
          <a:srcRect/>
          <a:stretch/>
        </p:blipFill>
        <p:spPr>
          <a:xfrm>
            <a:off x="7322651" y="1982389"/>
            <a:ext cx="1084114" cy="783506"/>
          </a:xfrm>
          <a:prstGeom prst="rect">
            <a:avLst/>
          </a:prstGeom>
          <a:noFill/>
          <a:ln>
            <a:noFill/>
          </a:ln>
        </p:spPr>
      </p:pic>
      <p:sp>
        <p:nvSpPr>
          <p:cNvPr id="17" name="Google Shape;256;p42">
            <a:extLst>
              <a:ext uri="{FF2B5EF4-FFF2-40B4-BE49-F238E27FC236}">
                <a16:creationId xmlns:a16="http://schemas.microsoft.com/office/drawing/2014/main" id="{28FF86A9-1CDD-32C3-F5F1-15F82ED4C48F}"/>
              </a:ext>
            </a:extLst>
          </p:cNvPr>
          <p:cNvSpPr/>
          <p:nvPr/>
        </p:nvSpPr>
        <p:spPr>
          <a:xfrm>
            <a:off x="7011015" y="2865432"/>
            <a:ext cx="1669800" cy="235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b="0" i="0" u="none" strike="noStrike" cap="none">
                <a:solidFill>
                  <a:srgbClr val="000000"/>
                </a:solidFill>
                <a:latin typeface="Garamond"/>
                <a:ea typeface="Garamond"/>
                <a:cs typeface="Garamond"/>
                <a:sym typeface="Garamond"/>
              </a:rPr>
              <a:t>Visualización</a:t>
            </a:r>
            <a:endParaRPr sz="1800" b="0" i="0" u="none" strike="noStrike" cap="none">
              <a:solidFill>
                <a:srgbClr val="000000"/>
              </a:solidFill>
              <a:latin typeface="Arial"/>
              <a:ea typeface="Arial"/>
              <a:cs typeface="Arial"/>
              <a:sym typeface="Arial"/>
            </a:endParaRPr>
          </a:p>
        </p:txBody>
      </p:sp>
      <p:sp>
        <p:nvSpPr>
          <p:cNvPr id="18" name="Google Shape;248;p42">
            <a:extLst>
              <a:ext uri="{FF2B5EF4-FFF2-40B4-BE49-F238E27FC236}">
                <a16:creationId xmlns:a16="http://schemas.microsoft.com/office/drawing/2014/main" id="{F7BE19E3-73C5-BB31-724A-501E13DCE8C1}"/>
              </a:ext>
            </a:extLst>
          </p:cNvPr>
          <p:cNvSpPr/>
          <p:nvPr/>
        </p:nvSpPr>
        <p:spPr>
          <a:xfrm>
            <a:off x="412059" y="2907064"/>
            <a:ext cx="1386254" cy="3592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 sz="1800" dirty="0">
                <a:latin typeface="Garamond"/>
                <a:ea typeface="Garamond"/>
                <a:cs typeface="Garamond"/>
                <a:sym typeface="Garamond"/>
              </a:rPr>
              <a:t>Extracc</a:t>
            </a:r>
            <a:r>
              <a:rPr lang="es" sz="1800" b="0" i="0" u="none" strike="noStrike" cap="none" dirty="0">
                <a:solidFill>
                  <a:srgbClr val="000000"/>
                </a:solidFill>
                <a:latin typeface="Garamond"/>
                <a:ea typeface="Garamond"/>
                <a:cs typeface="Garamond"/>
                <a:sym typeface="Garamond"/>
              </a:rPr>
              <a:t>ión</a:t>
            </a:r>
            <a:endParaRPr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0739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5"/>
          <p:cNvSpPr txBox="1">
            <a:spLocks noGrp="1"/>
          </p:cNvSpPr>
          <p:nvPr>
            <p:ph type="title"/>
          </p:nvPr>
        </p:nvSpPr>
        <p:spPr>
          <a:xfrm>
            <a:off x="464100" y="445025"/>
            <a:ext cx="76788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sz="2400" dirty="0"/>
              <a:t>Fuentes públicas de datos</a:t>
            </a:r>
            <a:endParaRPr sz="2400" dirty="0"/>
          </a:p>
        </p:txBody>
      </p:sp>
      <p:pic>
        <p:nvPicPr>
          <p:cNvPr id="1026" name="Picture 2" descr="Instituto Nacional de Estadística y Geografía - Wikipedia, la enciclopedia  libre">
            <a:extLst>
              <a:ext uri="{FF2B5EF4-FFF2-40B4-BE49-F238E27FC236}">
                <a16:creationId xmlns:a16="http://schemas.microsoft.com/office/drawing/2014/main" id="{695FE157-6F37-6639-2DF8-276363ECB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674" y="1250544"/>
            <a:ext cx="1253877" cy="13051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os Abiertos Dirección General de Epidemiología | Secretaría de Salud |  Gobierno | gob.mx">
            <a:extLst>
              <a:ext uri="{FF2B5EF4-FFF2-40B4-BE49-F238E27FC236}">
                <a16:creationId xmlns:a16="http://schemas.microsoft.com/office/drawing/2014/main" id="{FF74E951-BAC6-D9BF-4DF7-17C126AE5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714" y="2902484"/>
            <a:ext cx="2223343" cy="13051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ses de datos abiertos">
            <a:extLst>
              <a:ext uri="{FF2B5EF4-FFF2-40B4-BE49-F238E27FC236}">
                <a16:creationId xmlns:a16="http://schemas.microsoft.com/office/drawing/2014/main" id="{8091DFBE-D326-676E-17E5-246E13D58E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715" b="27297"/>
          <a:stretch/>
        </p:blipFill>
        <p:spPr bwMode="auto">
          <a:xfrm>
            <a:off x="5411912" y="1167751"/>
            <a:ext cx="2519768" cy="13951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os Abiertos de México - SALUD - Instituciones">
            <a:extLst>
              <a:ext uri="{FF2B5EF4-FFF2-40B4-BE49-F238E27FC236}">
                <a16:creationId xmlns:a16="http://schemas.microsoft.com/office/drawing/2014/main" id="{535BE74D-32EF-6BAE-3CD6-60EBD5BAB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3551" y="2555716"/>
            <a:ext cx="1435608" cy="16966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EGI - DENUE - Como usarlo - YouTube">
            <a:extLst>
              <a:ext uri="{FF2B5EF4-FFF2-40B4-BE49-F238E27FC236}">
                <a16:creationId xmlns:a16="http://schemas.microsoft.com/office/drawing/2014/main" id="{89499CB4-CDEC-F78A-2EA3-A5758E9E12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4654" y="2661727"/>
            <a:ext cx="2385314" cy="1786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964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67DD50A-CF98-431D-94FB-0318E26DA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24" y="1375664"/>
            <a:ext cx="3221712" cy="100177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53;p35">
            <a:extLst>
              <a:ext uri="{FF2B5EF4-FFF2-40B4-BE49-F238E27FC236}">
                <a16:creationId xmlns:a16="http://schemas.microsoft.com/office/drawing/2014/main" id="{715AB25A-C65F-436F-83CF-28222FB3CE4D}"/>
              </a:ext>
            </a:extLst>
          </p:cNvPr>
          <p:cNvSpPr txBox="1">
            <a:spLocks noGrp="1"/>
          </p:cNvSpPr>
          <p:nvPr>
            <p:ph type="title"/>
          </p:nvPr>
        </p:nvSpPr>
        <p:spPr>
          <a:xfrm>
            <a:off x="464100" y="445025"/>
            <a:ext cx="76788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sz="2400" dirty="0"/>
              <a:t>Fuentes públicas de datos</a:t>
            </a:r>
            <a:endParaRPr sz="2400" dirty="0"/>
          </a:p>
        </p:txBody>
      </p:sp>
      <p:pic>
        <p:nvPicPr>
          <p:cNvPr id="2052" name="Picture 4" descr="Our World in Data | socialprotection.org">
            <a:extLst>
              <a:ext uri="{FF2B5EF4-FFF2-40B4-BE49-F238E27FC236}">
                <a16:creationId xmlns:a16="http://schemas.microsoft.com/office/drawing/2014/main" id="{041E3575-3D08-9493-44B5-50625DC01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490" y="921258"/>
            <a:ext cx="1721358" cy="17213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aggle - Wikipedia, la enciclopedia libre">
            <a:extLst>
              <a:ext uri="{FF2B5EF4-FFF2-40B4-BE49-F238E27FC236}">
                <a16:creationId xmlns:a16="http://schemas.microsoft.com/office/drawing/2014/main" id="{41B65FB1-86F2-4D8E-BFE4-EFD80CE6B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144" y="2766061"/>
            <a:ext cx="2895346" cy="111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3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p35">
            <a:extLst>
              <a:ext uri="{FF2B5EF4-FFF2-40B4-BE49-F238E27FC236}">
                <a16:creationId xmlns:a16="http://schemas.microsoft.com/office/drawing/2014/main" id="{70105F9E-0AFE-B8F5-93AB-67C11988045E}"/>
              </a:ext>
            </a:extLst>
          </p:cNvPr>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 sz="2400" dirty="0"/>
              <a:t>Fuentes públicas de datos</a:t>
            </a:r>
            <a:endParaRPr sz="2400" dirty="0"/>
          </a:p>
        </p:txBody>
      </p:sp>
      <p:pic>
        <p:nvPicPr>
          <p:cNvPr id="3074" name="Picture 2" descr="Wikipedia - Wikipedia, la enciclopedia libre">
            <a:extLst>
              <a:ext uri="{FF2B5EF4-FFF2-40B4-BE49-F238E27FC236}">
                <a16:creationId xmlns:a16="http://schemas.microsoft.com/office/drawing/2014/main" id="{EAC6AF2E-AFCA-8BA2-DAC3-D088E7B1C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24" y="1556766"/>
            <a:ext cx="1492250" cy="1358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witter - Wikipedia, la enciclopedia libre">
            <a:extLst>
              <a:ext uri="{FF2B5EF4-FFF2-40B4-BE49-F238E27FC236}">
                <a16:creationId xmlns:a16="http://schemas.microsoft.com/office/drawing/2014/main" id="{E1D53A2E-9D5F-4D4F-77A4-66C7D2CA5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888" y="1552571"/>
            <a:ext cx="1657096" cy="13630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acebook - Wikipedia, la enciclopedia libre">
            <a:extLst>
              <a:ext uri="{FF2B5EF4-FFF2-40B4-BE49-F238E27FC236}">
                <a16:creationId xmlns:a16="http://schemas.microsoft.com/office/drawing/2014/main" id="{0AC6608F-AF1C-9236-23D7-6C9817584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078" y="1386012"/>
            <a:ext cx="1696212" cy="169621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YouTube (canal) - Wikipedia, la enciclopedia libre">
            <a:extLst>
              <a:ext uri="{FF2B5EF4-FFF2-40B4-BE49-F238E27FC236}">
                <a16:creationId xmlns:a16="http://schemas.microsoft.com/office/drawing/2014/main" id="{419DE290-009F-806D-4B23-D11F810E2D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5184" y="3202686"/>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ikTok - Home | Facebook">
            <a:extLst>
              <a:ext uri="{FF2B5EF4-FFF2-40B4-BE49-F238E27FC236}">
                <a16:creationId xmlns:a16="http://schemas.microsoft.com/office/drawing/2014/main" id="{D505F7B2-56AF-F0B8-F0AF-584885CA67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9030" y="3082224"/>
            <a:ext cx="1363096" cy="136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5170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TotalTime>
  <Words>759</Words>
  <Application>Microsoft Macintosh PowerPoint</Application>
  <PresentationFormat>Presentación en pantalla (16:9)</PresentationFormat>
  <Paragraphs>122</Paragraphs>
  <Slides>47</Slides>
  <Notes>27</Notes>
  <HiddenSlides>0</HiddenSlides>
  <MMClips>3</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47</vt:i4>
      </vt:variant>
    </vt:vector>
  </HeadingPairs>
  <TitlesOfParts>
    <vt:vector size="55" baseType="lpstr">
      <vt:lpstr>Garamond</vt:lpstr>
      <vt:lpstr>Roboto</vt:lpstr>
      <vt:lpstr>Arial</vt:lpstr>
      <vt:lpstr>Century Gothic</vt:lpstr>
      <vt:lpstr>Calibri</vt:lpstr>
      <vt:lpstr>Wingdings 3</vt:lpstr>
      <vt:lpstr>Simple Light</vt:lpstr>
      <vt:lpstr>Office Theme</vt:lpstr>
      <vt:lpstr>Presentación de PowerPoint</vt:lpstr>
      <vt:lpstr>¿Qué es la ciencia de datos geoespaciales?</vt:lpstr>
      <vt:lpstr>¿Cuál es la importancia de la ciencia de datos geoespaciales?</vt:lpstr>
      <vt:lpstr>¿Cuál es la utilidad de la CDG?</vt:lpstr>
      <vt:lpstr>Uso de datos públicos georreferenciados en procesos de CIENCIA y tecnología </vt:lpstr>
      <vt:lpstr>Uso de datos públicos georreferenciados en procesos de CIENCIA y tecnología </vt:lpstr>
      <vt:lpstr>Fuentes públicas de datos</vt:lpstr>
      <vt:lpstr>Fuentes públicas de datos</vt:lpstr>
      <vt:lpstr>Fuentes públicas de datos</vt:lpstr>
      <vt:lpstr>Fuentes públicas de datos</vt:lpstr>
      <vt:lpstr>Fuentes públicas de datos</vt:lpstr>
      <vt:lpstr>Fuentes públicas de datos</vt:lpstr>
      <vt:lpstr>Fuentes de datos</vt:lpstr>
      <vt:lpstr>Procesamiento de datos geoespaciales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GANDHI HERNANDEZ CHAN</cp:lastModifiedBy>
  <cp:revision>9</cp:revision>
  <dcterms:modified xsi:type="dcterms:W3CDTF">2024-01-10T15:35:48Z</dcterms:modified>
</cp:coreProperties>
</file>